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0"/>
  </p:notesMasterIdLst>
  <p:handoutMasterIdLst>
    <p:handoutMasterId r:id="rId31"/>
  </p:handoutMasterIdLst>
  <p:sldIdLst>
    <p:sldId id="256" r:id="rId3"/>
    <p:sldId id="319" r:id="rId4"/>
    <p:sldId id="299" r:id="rId5"/>
    <p:sldId id="300" r:id="rId6"/>
    <p:sldId id="302" r:id="rId7"/>
    <p:sldId id="304" r:id="rId8"/>
    <p:sldId id="314" r:id="rId9"/>
    <p:sldId id="316" r:id="rId10"/>
    <p:sldId id="303" r:id="rId11"/>
    <p:sldId id="306" r:id="rId12"/>
    <p:sldId id="307" r:id="rId13"/>
    <p:sldId id="318" r:id="rId14"/>
    <p:sldId id="308" r:id="rId15"/>
    <p:sldId id="312" r:id="rId16"/>
    <p:sldId id="317" r:id="rId17"/>
    <p:sldId id="309" r:id="rId18"/>
    <p:sldId id="310" r:id="rId19"/>
    <p:sldId id="311" r:id="rId20"/>
    <p:sldId id="313" r:id="rId21"/>
    <p:sldId id="305" r:id="rId22"/>
    <p:sldId id="294" r:id="rId23"/>
    <p:sldId id="257" r:id="rId24"/>
    <p:sldId id="260" r:id="rId25"/>
    <p:sldId id="296" r:id="rId26"/>
    <p:sldId id="261" r:id="rId27"/>
    <p:sldId id="301" r:id="rId28"/>
    <p:sldId id="262" r:id="rId2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C1E0"/>
    <a:srgbClr val="65482B"/>
    <a:srgbClr val="C75806"/>
    <a:srgbClr val="000000"/>
    <a:srgbClr val="00499F"/>
    <a:srgbClr val="1B00FE"/>
    <a:srgbClr val="666666"/>
    <a:srgbClr val="EADE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91" autoAdjust="0"/>
    <p:restoredTop sz="94660"/>
  </p:normalViewPr>
  <p:slideViewPr>
    <p:cSldViewPr>
      <p:cViewPr varScale="1">
        <p:scale>
          <a:sx n="70" d="100"/>
          <a:sy n="70" d="100"/>
        </p:scale>
        <p:origin x="176" y="94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44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A8C586A-F552-4E5D-988D-C0F1BBE2141F}" type="slidenum">
              <a:rPr lang="ru-RU"/>
              <a:pPr/>
              <a:t>‹#›</a:t>
            </a:fld>
            <a:endParaRPr lang="ru-RU"/>
          </a:p>
        </p:txBody>
      </p:sp>
    </p:spTree>
    <p:extLst>
      <p:ext uri="{BB962C8B-B14F-4D97-AF65-F5344CB8AC3E}">
        <p14:creationId xmlns:p14="http://schemas.microsoft.com/office/powerpoint/2010/main" val="36663879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06475" y="5445125"/>
            <a:ext cx="7162800" cy="1223963"/>
          </a:xfrm>
          <a:effectLst>
            <a:outerShdw dist="17961" dir="2700000" algn="ctr" rotWithShape="0">
              <a:schemeClr val="bg2"/>
            </a:outerShdw>
          </a:effectLst>
        </p:spPr>
        <p:txBody>
          <a:bodyPr/>
          <a:lstStyle>
            <a:lvl1pPr algn="ctr">
              <a:defRPr/>
            </a:lvl1pPr>
          </a:lstStyle>
          <a:p>
            <a:pPr lvl="0"/>
            <a:r>
              <a:rPr lang="ru-RU" noProof="0"/>
              <a:t>Образец заголовка</a:t>
            </a:r>
          </a:p>
        </p:txBody>
      </p:sp>
      <p:sp>
        <p:nvSpPr>
          <p:cNvPr id="5123" name="Rectangle 3"/>
          <p:cNvSpPr>
            <a:spLocks noGrp="1" noChangeArrowheads="1"/>
          </p:cNvSpPr>
          <p:nvPr>
            <p:ph type="subTitle" idx="1"/>
          </p:nvPr>
        </p:nvSpPr>
        <p:spPr>
          <a:xfrm>
            <a:off x="1006475" y="620713"/>
            <a:ext cx="7165975" cy="576262"/>
          </a:xfrm>
          <a:effectLst>
            <a:outerShdw dist="17961" dir="2700000" algn="ctr" rotWithShape="0">
              <a:schemeClr val="bg2"/>
            </a:outerShdw>
          </a:effectLst>
        </p:spPr>
        <p:txBody>
          <a:bodyPr/>
          <a:lstStyle>
            <a:lvl1pPr marL="0" indent="0" algn="ctr">
              <a:buFontTx/>
              <a:buNone/>
              <a:defRPr>
                <a:latin typeface="Futura LT Book" pitchFamily="2" charset="0"/>
              </a:defRPr>
            </a:lvl1pPr>
          </a:lstStyle>
          <a:p>
            <a:pPr lvl="0"/>
            <a:r>
              <a:rPr lang="ru-RU" noProof="0"/>
              <a:t>Образец подзаголовка</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3058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88125" y="260350"/>
            <a:ext cx="2016125" cy="55451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39750" y="260350"/>
            <a:ext cx="5895975" cy="55451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802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B4605CF-1044-47C5-9E2B-3563A5E207DB}" type="slidenum">
              <a:rPr lang="ru-RU"/>
              <a:pPr/>
              <a:t>‹#›</a:t>
            </a:fld>
            <a:endParaRPr lang="ru-RU"/>
          </a:p>
        </p:txBody>
      </p:sp>
    </p:spTree>
    <p:extLst>
      <p:ext uri="{BB962C8B-B14F-4D97-AF65-F5344CB8AC3E}">
        <p14:creationId xmlns:p14="http://schemas.microsoft.com/office/powerpoint/2010/main" val="390439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7851A9C-92A0-4F8A-8A44-B82F35761927}" type="slidenum">
              <a:rPr lang="ru-RU"/>
              <a:pPr/>
              <a:t>‹#›</a:t>
            </a:fld>
            <a:endParaRPr lang="ru-RU"/>
          </a:p>
        </p:txBody>
      </p:sp>
    </p:spTree>
    <p:extLst>
      <p:ext uri="{BB962C8B-B14F-4D97-AF65-F5344CB8AC3E}">
        <p14:creationId xmlns:p14="http://schemas.microsoft.com/office/powerpoint/2010/main" val="653773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F6BE86A-AAA7-4D47-AFD5-B632DAB3E2B4}" type="slidenum">
              <a:rPr lang="ru-RU"/>
              <a:pPr/>
              <a:t>‹#›</a:t>
            </a:fld>
            <a:endParaRPr lang="ru-RU"/>
          </a:p>
        </p:txBody>
      </p:sp>
    </p:spTree>
    <p:extLst>
      <p:ext uri="{BB962C8B-B14F-4D97-AF65-F5344CB8AC3E}">
        <p14:creationId xmlns:p14="http://schemas.microsoft.com/office/powerpoint/2010/main" val="986725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EB53912-7052-4372-AB69-D433777D3629}" type="slidenum">
              <a:rPr lang="ru-RU"/>
              <a:pPr/>
              <a:t>‹#›</a:t>
            </a:fld>
            <a:endParaRPr lang="ru-RU"/>
          </a:p>
        </p:txBody>
      </p:sp>
    </p:spTree>
    <p:extLst>
      <p:ext uri="{BB962C8B-B14F-4D97-AF65-F5344CB8AC3E}">
        <p14:creationId xmlns:p14="http://schemas.microsoft.com/office/powerpoint/2010/main" val="105510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F1CC241E-9AEC-4D71-8101-76A541952D59}" type="slidenum">
              <a:rPr lang="ru-RU"/>
              <a:pPr/>
              <a:t>‹#›</a:t>
            </a:fld>
            <a:endParaRPr lang="ru-RU"/>
          </a:p>
        </p:txBody>
      </p:sp>
    </p:spTree>
    <p:extLst>
      <p:ext uri="{BB962C8B-B14F-4D97-AF65-F5344CB8AC3E}">
        <p14:creationId xmlns:p14="http://schemas.microsoft.com/office/powerpoint/2010/main" val="1990512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50A3C95E-FE3C-4005-9273-B812C000727D}" type="slidenum">
              <a:rPr lang="ru-RU"/>
              <a:pPr/>
              <a:t>‹#›</a:t>
            </a:fld>
            <a:endParaRPr lang="ru-RU"/>
          </a:p>
        </p:txBody>
      </p:sp>
    </p:spTree>
    <p:extLst>
      <p:ext uri="{BB962C8B-B14F-4D97-AF65-F5344CB8AC3E}">
        <p14:creationId xmlns:p14="http://schemas.microsoft.com/office/powerpoint/2010/main" val="2000325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D2D4A422-8DBA-4788-B98C-82D420F69B41}" type="slidenum">
              <a:rPr lang="ru-RU"/>
              <a:pPr/>
              <a:t>‹#›</a:t>
            </a:fld>
            <a:endParaRPr lang="ru-RU"/>
          </a:p>
        </p:txBody>
      </p:sp>
    </p:spTree>
    <p:extLst>
      <p:ext uri="{BB962C8B-B14F-4D97-AF65-F5344CB8AC3E}">
        <p14:creationId xmlns:p14="http://schemas.microsoft.com/office/powerpoint/2010/main" val="3950318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6D21F41-7BE0-4B02-A5F1-7BEE3DFA9C85}" type="slidenum">
              <a:rPr lang="ru-RU"/>
              <a:pPr/>
              <a:t>‹#›</a:t>
            </a:fld>
            <a:endParaRPr lang="ru-RU"/>
          </a:p>
        </p:txBody>
      </p:sp>
    </p:spTree>
    <p:extLst>
      <p:ext uri="{BB962C8B-B14F-4D97-AF65-F5344CB8AC3E}">
        <p14:creationId xmlns:p14="http://schemas.microsoft.com/office/powerpoint/2010/main" val="3155032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742464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812EC8E1-4F03-4D94-A610-9825FCECCABF}" type="slidenum">
              <a:rPr lang="ru-RU"/>
              <a:pPr/>
              <a:t>‹#›</a:t>
            </a:fld>
            <a:endParaRPr lang="ru-RU"/>
          </a:p>
        </p:txBody>
      </p:sp>
    </p:spTree>
    <p:extLst>
      <p:ext uri="{BB962C8B-B14F-4D97-AF65-F5344CB8AC3E}">
        <p14:creationId xmlns:p14="http://schemas.microsoft.com/office/powerpoint/2010/main" val="2963463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F0D8F78-E486-43A2-BC38-5F3CBF7031DC}" type="slidenum">
              <a:rPr lang="ru-RU"/>
              <a:pPr/>
              <a:t>‹#›</a:t>
            </a:fld>
            <a:endParaRPr lang="ru-RU"/>
          </a:p>
        </p:txBody>
      </p:sp>
    </p:spTree>
    <p:extLst>
      <p:ext uri="{BB962C8B-B14F-4D97-AF65-F5344CB8AC3E}">
        <p14:creationId xmlns:p14="http://schemas.microsoft.com/office/powerpoint/2010/main" val="621467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92938" y="274638"/>
            <a:ext cx="1693862"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908175" y="274638"/>
            <a:ext cx="4932363"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8FC1A9B-A8B9-4000-908D-190C99CFF178}" type="slidenum">
              <a:rPr lang="ru-RU"/>
              <a:pPr/>
              <a:t>‹#›</a:t>
            </a:fld>
            <a:endParaRPr lang="ru-RU"/>
          </a:p>
        </p:txBody>
      </p:sp>
    </p:spTree>
    <p:extLst>
      <p:ext uri="{BB962C8B-B14F-4D97-AF65-F5344CB8AC3E}">
        <p14:creationId xmlns:p14="http://schemas.microsoft.com/office/powerpoint/2010/main" val="63797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181916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539750" y="1484313"/>
            <a:ext cx="3956050"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484313"/>
            <a:ext cx="3956050"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24633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6282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47380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20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2496348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234047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260350"/>
            <a:ext cx="806450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539750" y="1484313"/>
            <a:ext cx="806450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Futura LT Book" pitchFamily="2" charset="0"/>
        </a:defRPr>
      </a:lvl2pPr>
      <a:lvl3pPr algn="l" rtl="0" eaLnBrk="1" fontAlgn="base" hangingPunct="1">
        <a:spcBef>
          <a:spcPct val="0"/>
        </a:spcBef>
        <a:spcAft>
          <a:spcPct val="0"/>
        </a:spcAft>
        <a:defRPr sz="3600">
          <a:solidFill>
            <a:schemeClr val="bg1"/>
          </a:solidFill>
          <a:latin typeface="Futura LT Book" pitchFamily="2" charset="0"/>
        </a:defRPr>
      </a:lvl3pPr>
      <a:lvl4pPr algn="l" rtl="0" eaLnBrk="1" fontAlgn="base" hangingPunct="1">
        <a:spcBef>
          <a:spcPct val="0"/>
        </a:spcBef>
        <a:spcAft>
          <a:spcPct val="0"/>
        </a:spcAft>
        <a:defRPr sz="3600">
          <a:solidFill>
            <a:schemeClr val="bg1"/>
          </a:solidFill>
          <a:latin typeface="Futura LT Book" pitchFamily="2" charset="0"/>
        </a:defRPr>
      </a:lvl4pPr>
      <a:lvl5pPr algn="l" rtl="0" eaLnBrk="1" fontAlgn="base" hangingPunct="1">
        <a:spcBef>
          <a:spcPct val="0"/>
        </a:spcBef>
        <a:spcAft>
          <a:spcPct val="0"/>
        </a:spcAft>
        <a:defRPr sz="3600">
          <a:solidFill>
            <a:schemeClr val="bg1"/>
          </a:solidFill>
          <a:latin typeface="Futura LT Book" pitchFamily="2" charset="0"/>
        </a:defRPr>
      </a:lvl5pPr>
      <a:lvl6pPr marL="457200" algn="l" rtl="0" eaLnBrk="1" fontAlgn="base" hangingPunct="1">
        <a:spcBef>
          <a:spcPct val="0"/>
        </a:spcBef>
        <a:spcAft>
          <a:spcPct val="0"/>
        </a:spcAft>
        <a:defRPr sz="3600">
          <a:solidFill>
            <a:schemeClr val="bg1"/>
          </a:solidFill>
          <a:latin typeface="Futura LT Book" pitchFamily="2" charset="0"/>
        </a:defRPr>
      </a:lvl6pPr>
      <a:lvl7pPr marL="914400" algn="l" rtl="0" eaLnBrk="1" fontAlgn="base" hangingPunct="1">
        <a:spcBef>
          <a:spcPct val="0"/>
        </a:spcBef>
        <a:spcAft>
          <a:spcPct val="0"/>
        </a:spcAft>
        <a:defRPr sz="3600">
          <a:solidFill>
            <a:schemeClr val="bg1"/>
          </a:solidFill>
          <a:latin typeface="Futura LT Book" pitchFamily="2" charset="0"/>
        </a:defRPr>
      </a:lvl7pPr>
      <a:lvl8pPr marL="1371600" algn="l" rtl="0" eaLnBrk="1" fontAlgn="base" hangingPunct="1">
        <a:spcBef>
          <a:spcPct val="0"/>
        </a:spcBef>
        <a:spcAft>
          <a:spcPct val="0"/>
        </a:spcAft>
        <a:defRPr sz="3600">
          <a:solidFill>
            <a:schemeClr val="bg1"/>
          </a:solidFill>
          <a:latin typeface="Futura LT Book" pitchFamily="2" charset="0"/>
        </a:defRPr>
      </a:lvl8pPr>
      <a:lvl9pPr marL="1828800" algn="l" rtl="0" eaLnBrk="1" fontAlgn="base" hangingPunct="1">
        <a:spcBef>
          <a:spcPct val="0"/>
        </a:spcBef>
        <a:spcAft>
          <a:spcPct val="0"/>
        </a:spcAft>
        <a:defRPr sz="3600">
          <a:solidFill>
            <a:schemeClr val="bg1"/>
          </a:solidFill>
          <a:latin typeface="Futura LT Book" pitchFamily="2" charset="0"/>
        </a:defRPr>
      </a:lvl9pPr>
    </p:titleStyle>
    <p:bodyStyle>
      <a:lvl1pPr marL="342900" indent="-342900" algn="l" rtl="0" eaLnBrk="1" fontAlgn="base" hangingPunct="1">
        <a:spcBef>
          <a:spcPct val="20000"/>
        </a:spcBef>
        <a:spcAft>
          <a:spcPct val="0"/>
        </a:spcAft>
        <a:buChar char="•"/>
        <a:defRPr sz="20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08175" y="274638"/>
            <a:ext cx="67071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F17C4B-1217-4BF2-93F9-DE10E40CE99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3600">
          <a:solidFill>
            <a:srgbClr val="666666"/>
          </a:solidFill>
          <a:latin typeface="+mj-lt"/>
          <a:ea typeface="+mj-ea"/>
          <a:cs typeface="+mj-cs"/>
        </a:defRPr>
      </a:lvl1pPr>
      <a:lvl2pPr algn="l" rtl="0" fontAlgn="base">
        <a:spcBef>
          <a:spcPct val="0"/>
        </a:spcBef>
        <a:spcAft>
          <a:spcPct val="0"/>
        </a:spcAft>
        <a:defRPr sz="3600">
          <a:solidFill>
            <a:srgbClr val="666666"/>
          </a:solidFill>
          <a:latin typeface="Futura LT Book" pitchFamily="2" charset="0"/>
        </a:defRPr>
      </a:lvl2pPr>
      <a:lvl3pPr algn="l" rtl="0" fontAlgn="base">
        <a:spcBef>
          <a:spcPct val="0"/>
        </a:spcBef>
        <a:spcAft>
          <a:spcPct val="0"/>
        </a:spcAft>
        <a:defRPr sz="3600">
          <a:solidFill>
            <a:srgbClr val="666666"/>
          </a:solidFill>
          <a:latin typeface="Futura LT Book" pitchFamily="2" charset="0"/>
        </a:defRPr>
      </a:lvl3pPr>
      <a:lvl4pPr algn="l" rtl="0" fontAlgn="base">
        <a:spcBef>
          <a:spcPct val="0"/>
        </a:spcBef>
        <a:spcAft>
          <a:spcPct val="0"/>
        </a:spcAft>
        <a:defRPr sz="3600">
          <a:solidFill>
            <a:srgbClr val="666666"/>
          </a:solidFill>
          <a:latin typeface="Futura LT Book" pitchFamily="2" charset="0"/>
        </a:defRPr>
      </a:lvl4pPr>
      <a:lvl5pPr algn="l" rtl="0" fontAlgn="base">
        <a:spcBef>
          <a:spcPct val="0"/>
        </a:spcBef>
        <a:spcAft>
          <a:spcPct val="0"/>
        </a:spcAft>
        <a:defRPr sz="3600">
          <a:solidFill>
            <a:srgbClr val="666666"/>
          </a:solidFill>
          <a:latin typeface="Futura LT Book" pitchFamily="2" charset="0"/>
        </a:defRPr>
      </a:lvl5pPr>
      <a:lvl6pPr marL="457200" algn="l" rtl="0" fontAlgn="base">
        <a:spcBef>
          <a:spcPct val="0"/>
        </a:spcBef>
        <a:spcAft>
          <a:spcPct val="0"/>
        </a:spcAft>
        <a:defRPr sz="3600">
          <a:solidFill>
            <a:srgbClr val="666666"/>
          </a:solidFill>
          <a:latin typeface="Futura LT Book" pitchFamily="2" charset="0"/>
        </a:defRPr>
      </a:lvl6pPr>
      <a:lvl7pPr marL="914400" algn="l" rtl="0" fontAlgn="base">
        <a:spcBef>
          <a:spcPct val="0"/>
        </a:spcBef>
        <a:spcAft>
          <a:spcPct val="0"/>
        </a:spcAft>
        <a:defRPr sz="3600">
          <a:solidFill>
            <a:srgbClr val="666666"/>
          </a:solidFill>
          <a:latin typeface="Futura LT Book" pitchFamily="2" charset="0"/>
        </a:defRPr>
      </a:lvl7pPr>
      <a:lvl8pPr marL="1371600" algn="l" rtl="0" fontAlgn="base">
        <a:spcBef>
          <a:spcPct val="0"/>
        </a:spcBef>
        <a:spcAft>
          <a:spcPct val="0"/>
        </a:spcAft>
        <a:defRPr sz="3600">
          <a:solidFill>
            <a:srgbClr val="666666"/>
          </a:solidFill>
          <a:latin typeface="Futura LT Book" pitchFamily="2" charset="0"/>
        </a:defRPr>
      </a:lvl8pPr>
      <a:lvl9pPr marL="1828800" algn="l" rtl="0" fontAlgn="base">
        <a:spcBef>
          <a:spcPct val="0"/>
        </a:spcBef>
        <a:spcAft>
          <a:spcPct val="0"/>
        </a:spcAft>
        <a:defRPr sz="3600">
          <a:solidFill>
            <a:srgbClr val="666666"/>
          </a:solidFill>
          <a:latin typeface="Futura LT Book" pitchFamily="2" charset="0"/>
        </a:defRPr>
      </a:lvl9pPr>
    </p:titleStyle>
    <p:bodyStyle>
      <a:lvl1pPr marL="342900" indent="-342900" algn="l" rtl="0" fontAlgn="base">
        <a:spcBef>
          <a:spcPct val="20000"/>
        </a:spcBef>
        <a:spcAft>
          <a:spcPct val="0"/>
        </a:spcAft>
        <a:buChar char="•"/>
        <a:defRPr sz="2000">
          <a:solidFill>
            <a:srgbClr val="666666"/>
          </a:solidFill>
          <a:latin typeface="+mn-lt"/>
          <a:ea typeface="+mn-ea"/>
          <a:cs typeface="+mn-cs"/>
        </a:defRPr>
      </a:lvl1pPr>
      <a:lvl2pPr marL="742950" indent="-285750" algn="l" rtl="0" fontAlgn="base">
        <a:spcBef>
          <a:spcPct val="20000"/>
        </a:spcBef>
        <a:spcAft>
          <a:spcPct val="0"/>
        </a:spcAft>
        <a:buChar char="–"/>
        <a:defRPr sz="2000">
          <a:solidFill>
            <a:srgbClr val="666666"/>
          </a:solidFill>
          <a:latin typeface="+mn-lt"/>
        </a:defRPr>
      </a:lvl2pPr>
      <a:lvl3pPr marL="1143000" indent="-228600" algn="l" rtl="0" fontAlgn="base">
        <a:spcBef>
          <a:spcPct val="20000"/>
        </a:spcBef>
        <a:spcAft>
          <a:spcPct val="0"/>
        </a:spcAft>
        <a:buChar char="•"/>
        <a:defRPr sz="2000">
          <a:solidFill>
            <a:srgbClr val="666666"/>
          </a:solidFill>
          <a:latin typeface="+mn-lt"/>
        </a:defRPr>
      </a:lvl3pPr>
      <a:lvl4pPr marL="1600200" indent="-228600" algn="l" rtl="0" fontAlgn="base">
        <a:spcBef>
          <a:spcPct val="20000"/>
        </a:spcBef>
        <a:spcAft>
          <a:spcPct val="0"/>
        </a:spcAft>
        <a:buChar char="–"/>
        <a:defRPr sz="2000">
          <a:solidFill>
            <a:srgbClr val="666666"/>
          </a:solidFill>
          <a:latin typeface="+mn-lt"/>
        </a:defRPr>
      </a:lvl4pPr>
      <a:lvl5pPr marL="2057400" indent="-228600" algn="l" rtl="0" fontAlgn="base">
        <a:spcBef>
          <a:spcPct val="20000"/>
        </a:spcBef>
        <a:spcAft>
          <a:spcPct val="0"/>
        </a:spcAft>
        <a:buChar char="»"/>
        <a:defRPr sz="2000">
          <a:solidFill>
            <a:srgbClr val="666666"/>
          </a:solidFill>
          <a:latin typeface="+mn-lt"/>
        </a:defRPr>
      </a:lvl5pPr>
      <a:lvl6pPr marL="2514600" indent="-228600" algn="l" rtl="0" fontAlgn="base">
        <a:spcBef>
          <a:spcPct val="20000"/>
        </a:spcBef>
        <a:spcAft>
          <a:spcPct val="0"/>
        </a:spcAft>
        <a:buChar char="»"/>
        <a:defRPr sz="2000">
          <a:solidFill>
            <a:srgbClr val="666666"/>
          </a:solidFill>
          <a:latin typeface="+mn-lt"/>
        </a:defRPr>
      </a:lvl6pPr>
      <a:lvl7pPr marL="2971800" indent="-228600" algn="l" rtl="0" fontAlgn="base">
        <a:spcBef>
          <a:spcPct val="20000"/>
        </a:spcBef>
        <a:spcAft>
          <a:spcPct val="0"/>
        </a:spcAft>
        <a:buChar char="»"/>
        <a:defRPr sz="2000">
          <a:solidFill>
            <a:srgbClr val="666666"/>
          </a:solidFill>
          <a:latin typeface="+mn-lt"/>
        </a:defRPr>
      </a:lvl7pPr>
      <a:lvl8pPr marL="3429000" indent="-228600" algn="l" rtl="0" fontAlgn="base">
        <a:spcBef>
          <a:spcPct val="20000"/>
        </a:spcBef>
        <a:spcAft>
          <a:spcPct val="0"/>
        </a:spcAft>
        <a:buChar char="»"/>
        <a:defRPr sz="2000">
          <a:solidFill>
            <a:srgbClr val="666666"/>
          </a:solidFill>
          <a:latin typeface="+mn-lt"/>
        </a:defRPr>
      </a:lvl8pPr>
      <a:lvl9pPr marL="3886200" indent="-228600" algn="l" rtl="0" fontAlgn="base">
        <a:spcBef>
          <a:spcPct val="20000"/>
        </a:spcBef>
        <a:spcAft>
          <a:spcPct val="0"/>
        </a:spcAft>
        <a:buChar char="»"/>
        <a:defRPr sz="2000">
          <a:solidFill>
            <a:srgbClr val="666666"/>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areersintrades.ca/what-are-the-skilled-trades/construction/" TargetMode="External"/><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hyperlink" Target="https://careersintrades.ca/what-are-the-skilled-trades/construc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stmary.dcdsb.ca/en/programs-and-services/cooperative-education.aspx" TargetMode="External"/><Relationship Id="rId2" Type="http://schemas.openxmlformats.org/officeDocument/2006/relationships/slideLayout" Target="../slideLayouts/slideLayout15.xml"/><Relationship Id="rId1" Type="http://schemas.openxmlformats.org/officeDocument/2006/relationships/video" Target="https://www.youtube.com/embed/KI4ZVySQIyg?feature=oembed" TargetMode="Externa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oyap.com/index.cfm?SchoolBoardID=23" TargetMode="Externa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oyap.com/wp-content/uploads/2021/01/Trades-Posters.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amdsb.ca/apps/pages/index.jsp?uREC_ID=1106463&amp;type=d&amp;pREC_ID=1375222"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hyperlink" Target="https://stmary.dcdsb.ca/en/students/ontario-youth-apprenticeship-program.aspx?_mid_=104463" TargetMode="Externa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hyperlink" Target="https://www.collegeoftrades.ca/" TargetMode="External"/><Relationship Id="rId1" Type="http://schemas.openxmlformats.org/officeDocument/2006/relationships/slideLayout" Target="../slideLayouts/slideLayout19.xml"/><Relationship Id="rId6" Type="http://schemas.openxmlformats.org/officeDocument/2006/relationships/hyperlink" Target="https://oyap.com/" TargetMode="External"/><Relationship Id="rId5" Type="http://schemas.openxmlformats.org/officeDocument/2006/relationships/image" Target="../media/image42.png"/><Relationship Id="rId4" Type="http://schemas.openxmlformats.org/officeDocument/2006/relationships/hyperlink" Target="https://apprenticesearch.com/" TargetMode="External"/><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s://caf-fca.org/" TargetMode="External"/><Relationship Id="rId2" Type="http://schemas.openxmlformats.org/officeDocument/2006/relationships/slideLayout" Target="../slideLayouts/slideLayout13.xml"/><Relationship Id="rId1" Type="http://schemas.openxmlformats.org/officeDocument/2006/relationships/video" Target="https://www.youtube.com/embed/I0w3CbUMg7U?feature=oembed" TargetMode="Externa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zeT8ao2LOIY?feature=oembed"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ocsb.ca/our-programs/high-school/programs-courses/oyap" TargetMode="External"/><Relationship Id="rId3" Type="http://schemas.openxmlformats.org/officeDocument/2006/relationships/hyperlink" Target="https://caf-fca.org/" TargetMode="External"/><Relationship Id="rId7" Type="http://schemas.openxmlformats.org/officeDocument/2006/relationships/hyperlink" Target="https://www.dcdsb.ca/en/programs-services/Ontario-Youth-Apprenticeship-Program.aspx" TargetMode="External"/><Relationship Id="rId2" Type="http://schemas.openxmlformats.org/officeDocument/2006/relationships/hyperlink" Target="https://www.apprenticesearch.com/" TargetMode="External"/><Relationship Id="rId1" Type="http://schemas.openxmlformats.org/officeDocument/2006/relationships/slideLayout" Target="../slideLayouts/slideLayout13.xml"/><Relationship Id="rId6" Type="http://schemas.openxmlformats.org/officeDocument/2006/relationships/hyperlink" Target="https://oyap.com/" TargetMode="External"/><Relationship Id="rId5" Type="http://schemas.openxmlformats.org/officeDocument/2006/relationships/hyperlink" Target="http://www.tcu.gov.on.ca/eng/eopg/publications/oyap-progrma-guidelines-2020-2021-en.pdf" TargetMode="External"/><Relationship Id="rId10" Type="http://schemas.openxmlformats.org/officeDocument/2006/relationships/hyperlink" Target="https://www.tradeability.ca/" TargetMode="External"/><Relationship Id="rId4" Type="http://schemas.openxmlformats.org/officeDocument/2006/relationships/hyperlink" Target="https://careersintrades.ca/" TargetMode="External"/><Relationship Id="rId9" Type="http://schemas.openxmlformats.org/officeDocument/2006/relationships/hyperlink" Target="https://www.skillsontario.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skillsontario.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ntario.ca/page/explore-trades-ontario"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stmary.dcdsb.ca/en/students/courses-levels-and-calendars.aspx" TargetMode="External"/><Relationship Id="rId1" Type="http://schemas.openxmlformats.org/officeDocument/2006/relationships/slideLayout" Target="../slideLayouts/slideLayout15.xml"/><Relationship Id="rId4" Type="http://schemas.openxmlformats.org/officeDocument/2006/relationships/hyperlink" Target="http://gchs.ca/wp-content/uploads/2015/12/Pathway-to-Apprenticeship_English_AODA-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stmary.dcdsb.ca/en/students/specialist-high-skills-major-_shsm_.aspx" TargetMode="Externa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hyperlink" Target="https://www.ontario.ca/page/specialist-high-skills-major"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MNP2gfVoo8M?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827088" y="5640388"/>
            <a:ext cx="7489825" cy="1028700"/>
          </a:xfrm>
        </p:spPr>
        <p:txBody>
          <a:bodyPr/>
          <a:lstStyle/>
          <a:p>
            <a:r>
              <a:rPr lang="en-CA" dirty="0"/>
              <a:t>Exploring a Skilled Trades Pathway in High School </a:t>
            </a:r>
            <a:endParaRPr lang="en-US" dirty="0"/>
          </a:p>
        </p:txBody>
      </p:sp>
      <p:sp>
        <p:nvSpPr>
          <p:cNvPr id="34829" name="Rectangle 13"/>
          <p:cNvSpPr>
            <a:spLocks noGrp="1" noChangeArrowheads="1"/>
          </p:cNvSpPr>
          <p:nvPr>
            <p:ph type="subTitle" idx="1"/>
          </p:nvPr>
        </p:nvSpPr>
        <p:spPr>
          <a:xfrm>
            <a:off x="1331640" y="658813"/>
            <a:ext cx="7812360" cy="423862"/>
          </a:xfrm>
        </p:spPr>
        <p:txBody>
          <a:bodyPr/>
          <a:lstStyle/>
          <a:p>
            <a:r>
              <a:rPr lang="en-CA" dirty="0"/>
              <a:t>St. Mary C.S.S.			February 15, 2022</a:t>
            </a:r>
          </a:p>
          <a:p>
            <a:r>
              <a:rPr lang="en-CA" dirty="0"/>
              <a:t>Virtual Event with Skills Ontario</a:t>
            </a:r>
            <a:endParaRPr lang="uk-U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F0C6-976A-184E-A3A4-47E1EAB75777}"/>
              </a:ext>
            </a:extLst>
          </p:cNvPr>
          <p:cNvSpPr>
            <a:spLocks noGrp="1"/>
          </p:cNvSpPr>
          <p:nvPr>
            <p:ph type="title"/>
          </p:nvPr>
        </p:nvSpPr>
        <p:spPr>
          <a:xfrm>
            <a:off x="1940907" y="433203"/>
            <a:ext cx="6707188" cy="751761"/>
          </a:xfrm>
        </p:spPr>
        <p:txBody>
          <a:bodyPr/>
          <a:lstStyle/>
          <a:p>
            <a:r>
              <a:rPr lang="en-US" sz="2400" dirty="0">
                <a:solidFill>
                  <a:schemeClr val="tx1"/>
                </a:solidFill>
              </a:rPr>
              <a:t>St. Mary Technological Education Courses: Construction &amp; Industrial Power</a:t>
            </a:r>
          </a:p>
        </p:txBody>
      </p:sp>
      <p:pic>
        <p:nvPicPr>
          <p:cNvPr id="15" name="Picture 14">
            <a:extLst>
              <a:ext uri="{FF2B5EF4-FFF2-40B4-BE49-F238E27FC236}">
                <a16:creationId xmlns:a16="http://schemas.microsoft.com/office/drawing/2014/main" id="{4393B8E0-315E-D244-BA3B-4B14DF831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305" y="4279188"/>
            <a:ext cx="6980837" cy="1691676"/>
          </a:xfrm>
          <a:prstGeom prst="rect">
            <a:avLst/>
          </a:prstGeom>
        </p:spPr>
      </p:pic>
      <p:sp>
        <p:nvSpPr>
          <p:cNvPr id="19" name="Down Arrow 18">
            <a:extLst>
              <a:ext uri="{FF2B5EF4-FFF2-40B4-BE49-F238E27FC236}">
                <a16:creationId xmlns:a16="http://schemas.microsoft.com/office/drawing/2014/main" id="{5F4CD0AF-F169-6346-85A0-B08B418C6F8E}"/>
              </a:ext>
            </a:extLst>
          </p:cNvPr>
          <p:cNvSpPr/>
          <p:nvPr/>
        </p:nvSpPr>
        <p:spPr>
          <a:xfrm>
            <a:off x="8388424" y="1296217"/>
            <a:ext cx="354111" cy="5550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7CC47EB2-1C5D-1A45-AC4B-E1170E800536}"/>
              </a:ext>
            </a:extLst>
          </p:cNvPr>
          <p:cNvSpPr/>
          <p:nvPr/>
        </p:nvSpPr>
        <p:spPr>
          <a:xfrm>
            <a:off x="8399639" y="3655123"/>
            <a:ext cx="331679" cy="55082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hlinkClick r:id="rId3"/>
            <a:extLst>
              <a:ext uri="{FF2B5EF4-FFF2-40B4-BE49-F238E27FC236}">
                <a16:creationId xmlns:a16="http://schemas.microsoft.com/office/drawing/2014/main" id="{B444F22B-27C0-EF47-B010-AD0F56BC6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186" y="6044108"/>
            <a:ext cx="1750814" cy="813892"/>
          </a:xfrm>
          <a:prstGeom prst="rect">
            <a:avLst/>
          </a:prstGeom>
        </p:spPr>
      </p:pic>
      <p:pic>
        <p:nvPicPr>
          <p:cNvPr id="30" name="Picture 29">
            <a:extLst>
              <a:ext uri="{FF2B5EF4-FFF2-40B4-BE49-F238E27FC236}">
                <a16:creationId xmlns:a16="http://schemas.microsoft.com/office/drawing/2014/main" id="{21166EB8-0712-D748-AAFF-38FB943DC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1922" y="1913606"/>
            <a:ext cx="7095183" cy="1533510"/>
          </a:xfrm>
          <a:prstGeom prst="rect">
            <a:avLst/>
          </a:prstGeom>
        </p:spPr>
      </p:pic>
    </p:spTree>
    <p:extLst>
      <p:ext uri="{BB962C8B-B14F-4D97-AF65-F5344CB8AC3E}">
        <p14:creationId xmlns:p14="http://schemas.microsoft.com/office/powerpoint/2010/main" val="74542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60F-17C1-3B43-A26E-FE66E2248753}"/>
              </a:ext>
            </a:extLst>
          </p:cNvPr>
          <p:cNvSpPr>
            <a:spLocks noGrp="1"/>
          </p:cNvSpPr>
          <p:nvPr>
            <p:ph type="title"/>
          </p:nvPr>
        </p:nvSpPr>
        <p:spPr>
          <a:xfrm>
            <a:off x="1908175" y="274638"/>
            <a:ext cx="6696273" cy="1066130"/>
          </a:xfrm>
        </p:spPr>
        <p:txBody>
          <a:bodyPr/>
          <a:lstStyle/>
          <a:p>
            <a:r>
              <a:rPr lang="en-US" sz="2400" dirty="0">
                <a:solidFill>
                  <a:schemeClr val="tx1"/>
                </a:solidFill>
              </a:rPr>
              <a:t>St. Mary Technological Education Courses: Construction &amp; Industrial Power</a:t>
            </a:r>
          </a:p>
        </p:txBody>
      </p:sp>
      <p:pic>
        <p:nvPicPr>
          <p:cNvPr id="6" name="Content Placeholder 5">
            <a:extLst>
              <a:ext uri="{FF2B5EF4-FFF2-40B4-BE49-F238E27FC236}">
                <a16:creationId xmlns:a16="http://schemas.microsoft.com/office/drawing/2014/main" id="{6D2640BA-C91E-404D-A85E-C367380E72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03104" y="1556792"/>
            <a:ext cx="6911975" cy="1544277"/>
          </a:xfrm>
        </p:spPr>
      </p:pic>
      <p:pic>
        <p:nvPicPr>
          <p:cNvPr id="8" name="Picture 7">
            <a:extLst>
              <a:ext uri="{FF2B5EF4-FFF2-40B4-BE49-F238E27FC236}">
                <a16:creationId xmlns:a16="http://schemas.microsoft.com/office/drawing/2014/main" id="{67A5D268-CD3F-1A44-92CF-BA7A3B0F2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877" y="3510649"/>
            <a:ext cx="6920237" cy="2048475"/>
          </a:xfrm>
          <a:prstGeom prst="rect">
            <a:avLst/>
          </a:prstGeom>
        </p:spPr>
      </p:pic>
      <p:sp>
        <p:nvSpPr>
          <p:cNvPr id="9" name="Down Arrow 8">
            <a:extLst>
              <a:ext uri="{FF2B5EF4-FFF2-40B4-BE49-F238E27FC236}">
                <a16:creationId xmlns:a16="http://schemas.microsoft.com/office/drawing/2014/main" id="{BC690F4D-EF88-5A4E-BA54-8BDD2945A1D4}"/>
              </a:ext>
            </a:extLst>
          </p:cNvPr>
          <p:cNvSpPr/>
          <p:nvPr/>
        </p:nvSpPr>
        <p:spPr>
          <a:xfrm>
            <a:off x="8326557" y="3078601"/>
            <a:ext cx="277891" cy="4320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6E09A04C-911F-9447-B6E6-35A7E6F7B1EA}"/>
              </a:ext>
            </a:extLst>
          </p:cNvPr>
          <p:cNvSpPr/>
          <p:nvPr/>
        </p:nvSpPr>
        <p:spPr>
          <a:xfrm>
            <a:off x="8333657" y="1113510"/>
            <a:ext cx="277891" cy="4320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hlinkClick r:id="rId4"/>
            <a:extLst>
              <a:ext uri="{FF2B5EF4-FFF2-40B4-BE49-F238E27FC236}">
                <a16:creationId xmlns:a16="http://schemas.microsoft.com/office/drawing/2014/main" id="{12FAE07C-AE5A-6549-B210-1DF278B40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500" y="5787814"/>
            <a:ext cx="2349500" cy="1092200"/>
          </a:xfrm>
          <a:prstGeom prst="rect">
            <a:avLst/>
          </a:prstGeom>
        </p:spPr>
      </p:pic>
    </p:spTree>
    <p:extLst>
      <p:ext uri="{BB962C8B-B14F-4D97-AF65-F5344CB8AC3E}">
        <p14:creationId xmlns:p14="http://schemas.microsoft.com/office/powerpoint/2010/main" val="300315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B87586-23B3-7D47-AE29-A63184D94017}"/>
              </a:ext>
            </a:extLst>
          </p:cNvPr>
          <p:cNvSpPr/>
          <p:nvPr/>
        </p:nvSpPr>
        <p:spPr>
          <a:xfrm>
            <a:off x="1835696" y="260648"/>
            <a:ext cx="6912768" cy="830997"/>
          </a:xfrm>
          <a:prstGeom prst="rect">
            <a:avLst/>
          </a:prstGeom>
        </p:spPr>
        <p:txBody>
          <a:bodyPr wrap="square">
            <a:spAutoFit/>
          </a:bodyPr>
          <a:lstStyle/>
          <a:p>
            <a:r>
              <a:rPr lang="en-US" sz="2400" dirty="0">
                <a:latin typeface="Futura Medium" panose="020B0602020204020303" pitchFamily="34" charset="-79"/>
                <a:cs typeface="Futura Medium" panose="020B0602020204020303" pitchFamily="34" charset="-79"/>
              </a:rPr>
              <a:t>St. Mary Technological Education Courses: Construction &amp; Industrial Power</a:t>
            </a:r>
          </a:p>
        </p:txBody>
      </p:sp>
      <p:pic>
        <p:nvPicPr>
          <p:cNvPr id="4" name="Picture 3">
            <a:extLst>
              <a:ext uri="{FF2B5EF4-FFF2-40B4-BE49-F238E27FC236}">
                <a16:creationId xmlns:a16="http://schemas.microsoft.com/office/drawing/2014/main" id="{5E1E8C60-DBC8-2643-9EFD-62CFCFE6D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960" y="1081787"/>
            <a:ext cx="5519266" cy="2617485"/>
          </a:xfrm>
          <a:prstGeom prst="rect">
            <a:avLst/>
          </a:prstGeom>
        </p:spPr>
      </p:pic>
      <p:pic>
        <p:nvPicPr>
          <p:cNvPr id="6" name="Picture 5">
            <a:extLst>
              <a:ext uri="{FF2B5EF4-FFF2-40B4-BE49-F238E27FC236}">
                <a16:creationId xmlns:a16="http://schemas.microsoft.com/office/drawing/2014/main" id="{CA9A7A24-2E26-0141-9D6F-A8076F05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960" y="3683451"/>
            <a:ext cx="5353454" cy="3094535"/>
          </a:xfrm>
          <a:prstGeom prst="rect">
            <a:avLst/>
          </a:prstGeom>
        </p:spPr>
      </p:pic>
      <p:sp>
        <p:nvSpPr>
          <p:cNvPr id="7" name="Down Arrow 6">
            <a:extLst>
              <a:ext uri="{FF2B5EF4-FFF2-40B4-BE49-F238E27FC236}">
                <a16:creationId xmlns:a16="http://schemas.microsoft.com/office/drawing/2014/main" id="{77E84675-4039-3543-911B-47C0DEC53D76}"/>
              </a:ext>
            </a:extLst>
          </p:cNvPr>
          <p:cNvSpPr/>
          <p:nvPr/>
        </p:nvSpPr>
        <p:spPr>
          <a:xfrm>
            <a:off x="3419872" y="1412776"/>
            <a:ext cx="144016" cy="2160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2B471ECD-45CB-714D-9299-6A55661109C0}"/>
              </a:ext>
            </a:extLst>
          </p:cNvPr>
          <p:cNvSpPr/>
          <p:nvPr/>
        </p:nvSpPr>
        <p:spPr>
          <a:xfrm>
            <a:off x="3347864" y="4013304"/>
            <a:ext cx="144016" cy="2160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299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60F-17C1-3B43-A26E-FE66E2248753}"/>
              </a:ext>
            </a:extLst>
          </p:cNvPr>
          <p:cNvSpPr>
            <a:spLocks noGrp="1"/>
          </p:cNvSpPr>
          <p:nvPr>
            <p:ph type="title"/>
          </p:nvPr>
        </p:nvSpPr>
        <p:spPr>
          <a:xfrm>
            <a:off x="1912029" y="115225"/>
            <a:ext cx="6707188" cy="1143000"/>
          </a:xfrm>
        </p:spPr>
        <p:txBody>
          <a:bodyPr/>
          <a:lstStyle/>
          <a:p>
            <a:r>
              <a:rPr lang="en-US" sz="2400" dirty="0">
                <a:solidFill>
                  <a:schemeClr val="tx1"/>
                </a:solidFill>
              </a:rPr>
              <a:t>St. Mary Technological Education Courses: Motive Power (Automotive Service)</a:t>
            </a:r>
          </a:p>
        </p:txBody>
      </p:sp>
      <p:pic>
        <p:nvPicPr>
          <p:cNvPr id="6" name="Content Placeholder 5">
            <a:extLst>
              <a:ext uri="{FF2B5EF4-FFF2-40B4-BE49-F238E27FC236}">
                <a16:creationId xmlns:a16="http://schemas.microsoft.com/office/drawing/2014/main" id="{1358EBBC-A32F-E141-9DC3-01C6494A9F6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12029" y="1270366"/>
            <a:ext cx="6911975" cy="1195698"/>
          </a:xfrm>
        </p:spPr>
      </p:pic>
      <p:pic>
        <p:nvPicPr>
          <p:cNvPr id="8" name="Picture 7">
            <a:extLst>
              <a:ext uri="{FF2B5EF4-FFF2-40B4-BE49-F238E27FC236}">
                <a16:creationId xmlns:a16="http://schemas.microsoft.com/office/drawing/2014/main" id="{07607A43-286B-6F4A-92E4-5685E8B44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469" y="3100604"/>
            <a:ext cx="7047756" cy="1533986"/>
          </a:xfrm>
          <a:prstGeom prst="rect">
            <a:avLst/>
          </a:prstGeom>
        </p:spPr>
      </p:pic>
      <p:pic>
        <p:nvPicPr>
          <p:cNvPr id="10" name="Picture 9">
            <a:extLst>
              <a:ext uri="{FF2B5EF4-FFF2-40B4-BE49-F238E27FC236}">
                <a16:creationId xmlns:a16="http://schemas.microsoft.com/office/drawing/2014/main" id="{1D30E651-8B11-3744-A7C5-AC0E8DA88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029" y="5269130"/>
            <a:ext cx="7047757" cy="1567369"/>
          </a:xfrm>
          <a:prstGeom prst="rect">
            <a:avLst/>
          </a:prstGeom>
        </p:spPr>
      </p:pic>
      <p:sp>
        <p:nvSpPr>
          <p:cNvPr id="11" name="Down Arrow 10">
            <a:extLst>
              <a:ext uri="{FF2B5EF4-FFF2-40B4-BE49-F238E27FC236}">
                <a16:creationId xmlns:a16="http://schemas.microsoft.com/office/drawing/2014/main" id="{AF512B80-E43A-A848-8E5E-9B7001C82389}"/>
              </a:ext>
            </a:extLst>
          </p:cNvPr>
          <p:cNvSpPr/>
          <p:nvPr/>
        </p:nvSpPr>
        <p:spPr>
          <a:xfrm>
            <a:off x="8318369" y="784237"/>
            <a:ext cx="288032" cy="5100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1CE6853C-4EC3-E244-AC07-9FAFE9451BD6}"/>
              </a:ext>
            </a:extLst>
          </p:cNvPr>
          <p:cNvSpPr/>
          <p:nvPr/>
        </p:nvSpPr>
        <p:spPr>
          <a:xfrm>
            <a:off x="8475201" y="4746962"/>
            <a:ext cx="288032" cy="5100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40632210-6616-8F4A-AD25-3C245985282C}"/>
              </a:ext>
            </a:extLst>
          </p:cNvPr>
          <p:cNvSpPr/>
          <p:nvPr/>
        </p:nvSpPr>
        <p:spPr>
          <a:xfrm>
            <a:off x="8434559" y="2590577"/>
            <a:ext cx="288032" cy="5100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20DFE1BF-27A3-CD46-A9D1-6A55F7D2441E}"/>
              </a:ext>
            </a:extLst>
          </p:cNvPr>
          <p:cNvSpPr/>
          <p:nvPr/>
        </p:nvSpPr>
        <p:spPr>
          <a:xfrm flipH="1">
            <a:off x="2771800" y="6670063"/>
            <a:ext cx="576064" cy="1454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128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60F-17C1-3B43-A26E-FE66E2248753}"/>
              </a:ext>
            </a:extLst>
          </p:cNvPr>
          <p:cNvSpPr>
            <a:spLocks noGrp="1"/>
          </p:cNvSpPr>
          <p:nvPr>
            <p:ph type="title"/>
          </p:nvPr>
        </p:nvSpPr>
        <p:spPr>
          <a:xfrm>
            <a:off x="1908175" y="133865"/>
            <a:ext cx="6707188" cy="1143000"/>
          </a:xfrm>
        </p:spPr>
        <p:txBody>
          <a:bodyPr/>
          <a:lstStyle/>
          <a:p>
            <a:r>
              <a:rPr lang="en-US" sz="2400" dirty="0">
                <a:solidFill>
                  <a:schemeClr val="tx1"/>
                </a:solidFill>
              </a:rPr>
              <a:t>St. Mary Technological Education Courses: Motive Power (Automotive Service)</a:t>
            </a:r>
          </a:p>
        </p:txBody>
      </p:sp>
      <p:pic>
        <p:nvPicPr>
          <p:cNvPr id="6" name="Content Placeholder 5">
            <a:extLst>
              <a:ext uri="{FF2B5EF4-FFF2-40B4-BE49-F238E27FC236}">
                <a16:creationId xmlns:a16="http://schemas.microsoft.com/office/drawing/2014/main" id="{E6DE7F3A-DCE9-144C-AEA1-5C9DAD5A48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33995" y="1196752"/>
            <a:ext cx="6985000" cy="1754223"/>
          </a:xfrm>
        </p:spPr>
      </p:pic>
      <p:pic>
        <p:nvPicPr>
          <p:cNvPr id="8" name="Picture 7">
            <a:extLst>
              <a:ext uri="{FF2B5EF4-FFF2-40B4-BE49-F238E27FC236}">
                <a16:creationId xmlns:a16="http://schemas.microsoft.com/office/drawing/2014/main" id="{63FED12A-3545-944B-B14E-56AAE38C7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925" y="3316707"/>
            <a:ext cx="7038286" cy="1754223"/>
          </a:xfrm>
          <a:prstGeom prst="rect">
            <a:avLst/>
          </a:prstGeom>
        </p:spPr>
      </p:pic>
      <p:pic>
        <p:nvPicPr>
          <p:cNvPr id="10" name="Picture 9">
            <a:extLst>
              <a:ext uri="{FF2B5EF4-FFF2-40B4-BE49-F238E27FC236}">
                <a16:creationId xmlns:a16="http://schemas.microsoft.com/office/drawing/2014/main" id="{901A84D0-E840-CF43-BB61-42569D04F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326" y="5367289"/>
            <a:ext cx="7038287" cy="1490711"/>
          </a:xfrm>
          <a:prstGeom prst="rect">
            <a:avLst/>
          </a:prstGeom>
        </p:spPr>
      </p:pic>
      <p:sp>
        <p:nvSpPr>
          <p:cNvPr id="11" name="Down Arrow 10">
            <a:extLst>
              <a:ext uri="{FF2B5EF4-FFF2-40B4-BE49-F238E27FC236}">
                <a16:creationId xmlns:a16="http://schemas.microsoft.com/office/drawing/2014/main" id="{ABCE3967-4026-D441-BC8A-E13428F81D21}"/>
              </a:ext>
            </a:extLst>
          </p:cNvPr>
          <p:cNvSpPr/>
          <p:nvPr/>
        </p:nvSpPr>
        <p:spPr>
          <a:xfrm>
            <a:off x="8388424" y="836712"/>
            <a:ext cx="216024" cy="36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E4370FFC-6ED2-9842-8B8D-F40F638394D2}"/>
              </a:ext>
            </a:extLst>
          </p:cNvPr>
          <p:cNvSpPr/>
          <p:nvPr/>
        </p:nvSpPr>
        <p:spPr>
          <a:xfrm>
            <a:off x="8316416" y="5070930"/>
            <a:ext cx="180020" cy="29635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254504B7-A047-B840-8451-E3D46DF33CB0}"/>
              </a:ext>
            </a:extLst>
          </p:cNvPr>
          <p:cNvSpPr/>
          <p:nvPr/>
        </p:nvSpPr>
        <p:spPr>
          <a:xfrm>
            <a:off x="8388424" y="2950974"/>
            <a:ext cx="155386" cy="3655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23648836-7D52-CA47-A93F-887C9BAC56D7}"/>
              </a:ext>
            </a:extLst>
          </p:cNvPr>
          <p:cNvSpPr/>
          <p:nvPr/>
        </p:nvSpPr>
        <p:spPr>
          <a:xfrm flipH="1">
            <a:off x="2699792" y="4869160"/>
            <a:ext cx="504056" cy="2017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716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44DD-F5D4-DF4E-98FF-B72494713EBD}"/>
              </a:ext>
            </a:extLst>
          </p:cNvPr>
          <p:cNvSpPr>
            <a:spLocks noGrp="1"/>
          </p:cNvSpPr>
          <p:nvPr>
            <p:ph type="title"/>
          </p:nvPr>
        </p:nvSpPr>
        <p:spPr/>
        <p:txBody>
          <a:bodyPr/>
          <a:lstStyle/>
          <a:p>
            <a:r>
              <a:rPr lang="en-US" sz="2400" dirty="0">
                <a:solidFill>
                  <a:schemeClr val="tx1"/>
                </a:solidFill>
              </a:rPr>
              <a:t>St. Mary Technological Education Courses: Green Industries - Service Courses</a:t>
            </a:r>
          </a:p>
        </p:txBody>
      </p:sp>
      <p:pic>
        <p:nvPicPr>
          <p:cNvPr id="5" name="Picture 4">
            <a:extLst>
              <a:ext uri="{FF2B5EF4-FFF2-40B4-BE49-F238E27FC236}">
                <a16:creationId xmlns:a16="http://schemas.microsoft.com/office/drawing/2014/main" id="{274987EB-5A2A-EE4F-A58B-9A25880A2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730" y="1469591"/>
            <a:ext cx="5904077" cy="3918818"/>
          </a:xfrm>
          <a:prstGeom prst="rect">
            <a:avLst/>
          </a:prstGeom>
        </p:spPr>
      </p:pic>
      <p:sp>
        <p:nvSpPr>
          <p:cNvPr id="6" name="Down Arrow 5">
            <a:extLst>
              <a:ext uri="{FF2B5EF4-FFF2-40B4-BE49-F238E27FC236}">
                <a16:creationId xmlns:a16="http://schemas.microsoft.com/office/drawing/2014/main" id="{E8E080C4-3362-FF45-8B1D-46943EA94BFA}"/>
              </a:ext>
            </a:extLst>
          </p:cNvPr>
          <p:cNvSpPr/>
          <p:nvPr/>
        </p:nvSpPr>
        <p:spPr>
          <a:xfrm>
            <a:off x="3995936" y="1844824"/>
            <a:ext cx="144016" cy="2160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402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60F-17C1-3B43-A26E-FE66E2248753}"/>
              </a:ext>
            </a:extLst>
          </p:cNvPr>
          <p:cNvSpPr>
            <a:spLocks noGrp="1"/>
          </p:cNvSpPr>
          <p:nvPr>
            <p:ph type="title"/>
          </p:nvPr>
        </p:nvSpPr>
        <p:spPr/>
        <p:txBody>
          <a:bodyPr/>
          <a:lstStyle/>
          <a:p>
            <a:r>
              <a:rPr lang="en-US" sz="2400" dirty="0">
                <a:solidFill>
                  <a:schemeClr val="tx1"/>
                </a:solidFill>
              </a:rPr>
              <a:t>St. Mary Social Sciences/Humanities Courses: Food &amp; Nutrition - Service Sector </a:t>
            </a:r>
          </a:p>
        </p:txBody>
      </p:sp>
      <p:pic>
        <p:nvPicPr>
          <p:cNvPr id="6" name="Content Placeholder 5">
            <a:extLst>
              <a:ext uri="{FF2B5EF4-FFF2-40B4-BE49-F238E27FC236}">
                <a16:creationId xmlns:a16="http://schemas.microsoft.com/office/drawing/2014/main" id="{3B14AC8E-0B06-974B-B313-E85CC1845E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5781" y="1700808"/>
            <a:ext cx="6911975" cy="1565173"/>
          </a:xfrm>
        </p:spPr>
      </p:pic>
      <p:pic>
        <p:nvPicPr>
          <p:cNvPr id="8" name="Picture 7">
            <a:extLst>
              <a:ext uri="{FF2B5EF4-FFF2-40B4-BE49-F238E27FC236}">
                <a16:creationId xmlns:a16="http://schemas.microsoft.com/office/drawing/2014/main" id="{576CC7D4-A5F2-0F43-B736-6DFF40B77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781" y="3861048"/>
            <a:ext cx="6707189" cy="1797486"/>
          </a:xfrm>
          <a:prstGeom prst="rect">
            <a:avLst/>
          </a:prstGeom>
        </p:spPr>
      </p:pic>
      <p:sp>
        <p:nvSpPr>
          <p:cNvPr id="9" name="Down Arrow 8">
            <a:extLst>
              <a:ext uri="{FF2B5EF4-FFF2-40B4-BE49-F238E27FC236}">
                <a16:creationId xmlns:a16="http://schemas.microsoft.com/office/drawing/2014/main" id="{846106E5-A508-8A4C-8ABC-16A9CFFEBBA9}"/>
              </a:ext>
            </a:extLst>
          </p:cNvPr>
          <p:cNvSpPr/>
          <p:nvPr/>
        </p:nvSpPr>
        <p:spPr>
          <a:xfrm>
            <a:off x="8172400" y="1124744"/>
            <a:ext cx="340570"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3AA7988F-4F11-BB43-A0AA-BE743483102C}"/>
              </a:ext>
            </a:extLst>
          </p:cNvPr>
          <p:cNvSpPr/>
          <p:nvPr/>
        </p:nvSpPr>
        <p:spPr>
          <a:xfrm>
            <a:off x="7956376" y="3261119"/>
            <a:ext cx="340570"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32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60F-17C1-3B43-A26E-FE66E2248753}"/>
              </a:ext>
            </a:extLst>
          </p:cNvPr>
          <p:cNvSpPr>
            <a:spLocks noGrp="1"/>
          </p:cNvSpPr>
          <p:nvPr>
            <p:ph type="title"/>
          </p:nvPr>
        </p:nvSpPr>
        <p:spPr/>
        <p:txBody>
          <a:bodyPr/>
          <a:lstStyle/>
          <a:p>
            <a:r>
              <a:rPr lang="en-US" sz="2400" dirty="0">
                <a:solidFill>
                  <a:schemeClr val="tx1"/>
                </a:solidFill>
              </a:rPr>
              <a:t>St. Mary Social Sciences/Humanities Courses: Food &amp; Nutrition - Service Sector </a:t>
            </a:r>
          </a:p>
        </p:txBody>
      </p:sp>
      <p:pic>
        <p:nvPicPr>
          <p:cNvPr id="6" name="Picture 5">
            <a:extLst>
              <a:ext uri="{FF2B5EF4-FFF2-40B4-BE49-F238E27FC236}">
                <a16:creationId xmlns:a16="http://schemas.microsoft.com/office/drawing/2014/main" id="{FA4669C9-FE74-324C-827B-120B8B2BB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335" y="1992380"/>
            <a:ext cx="6975741" cy="1767752"/>
          </a:xfrm>
          <a:prstGeom prst="rect">
            <a:avLst/>
          </a:prstGeom>
        </p:spPr>
      </p:pic>
      <p:pic>
        <p:nvPicPr>
          <p:cNvPr id="8" name="Picture 7">
            <a:extLst>
              <a:ext uri="{FF2B5EF4-FFF2-40B4-BE49-F238E27FC236}">
                <a16:creationId xmlns:a16="http://schemas.microsoft.com/office/drawing/2014/main" id="{EEF4CF34-9553-354C-B961-C448076D5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175" y="4725144"/>
            <a:ext cx="6912504" cy="1979538"/>
          </a:xfrm>
          <a:prstGeom prst="rect">
            <a:avLst/>
          </a:prstGeom>
        </p:spPr>
      </p:pic>
      <p:sp>
        <p:nvSpPr>
          <p:cNvPr id="9" name="Down Arrow 8">
            <a:extLst>
              <a:ext uri="{FF2B5EF4-FFF2-40B4-BE49-F238E27FC236}">
                <a16:creationId xmlns:a16="http://schemas.microsoft.com/office/drawing/2014/main" id="{D2418128-A7EA-A747-8B84-16AFBA4D6DD7}"/>
              </a:ext>
            </a:extLst>
          </p:cNvPr>
          <p:cNvSpPr/>
          <p:nvPr/>
        </p:nvSpPr>
        <p:spPr>
          <a:xfrm>
            <a:off x="8316416" y="1556792"/>
            <a:ext cx="216024" cy="43558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8B1E9770-24B4-994C-9AB2-24BAFADF3E30}"/>
              </a:ext>
            </a:extLst>
          </p:cNvPr>
          <p:cNvSpPr/>
          <p:nvPr/>
        </p:nvSpPr>
        <p:spPr>
          <a:xfrm>
            <a:off x="8316416" y="4240030"/>
            <a:ext cx="216024" cy="43558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098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60F-17C1-3B43-A26E-FE66E2248753}"/>
              </a:ext>
            </a:extLst>
          </p:cNvPr>
          <p:cNvSpPr>
            <a:spLocks noGrp="1"/>
          </p:cNvSpPr>
          <p:nvPr>
            <p:ph type="title"/>
          </p:nvPr>
        </p:nvSpPr>
        <p:spPr>
          <a:xfrm>
            <a:off x="1835696" y="0"/>
            <a:ext cx="6707188" cy="1143000"/>
          </a:xfrm>
        </p:spPr>
        <p:txBody>
          <a:bodyPr/>
          <a:lstStyle/>
          <a:p>
            <a:r>
              <a:rPr lang="en-US" sz="2400" dirty="0">
                <a:solidFill>
                  <a:schemeClr val="tx1"/>
                </a:solidFill>
              </a:rPr>
              <a:t>St. Mary Social Sciences/Humanities Courses: Working with Children – Service Sector</a:t>
            </a:r>
          </a:p>
        </p:txBody>
      </p:sp>
      <p:pic>
        <p:nvPicPr>
          <p:cNvPr id="6" name="Picture 5">
            <a:extLst>
              <a:ext uri="{FF2B5EF4-FFF2-40B4-BE49-F238E27FC236}">
                <a16:creationId xmlns:a16="http://schemas.microsoft.com/office/drawing/2014/main" id="{09BCA000-6ADE-424C-A2C6-52D7EB0C7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568" y="1143000"/>
            <a:ext cx="7204075" cy="1510357"/>
          </a:xfrm>
          <a:prstGeom prst="rect">
            <a:avLst/>
          </a:prstGeom>
        </p:spPr>
      </p:pic>
      <p:pic>
        <p:nvPicPr>
          <p:cNvPr id="10" name="Picture 9">
            <a:extLst>
              <a:ext uri="{FF2B5EF4-FFF2-40B4-BE49-F238E27FC236}">
                <a16:creationId xmlns:a16="http://schemas.microsoft.com/office/drawing/2014/main" id="{F5AB1826-18F6-8D49-8122-CD64741C5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487" y="2933166"/>
            <a:ext cx="7198056" cy="1152128"/>
          </a:xfrm>
          <a:prstGeom prst="rect">
            <a:avLst/>
          </a:prstGeom>
        </p:spPr>
      </p:pic>
      <p:pic>
        <p:nvPicPr>
          <p:cNvPr id="12" name="Picture 11">
            <a:extLst>
              <a:ext uri="{FF2B5EF4-FFF2-40B4-BE49-F238E27FC236}">
                <a16:creationId xmlns:a16="http://schemas.microsoft.com/office/drawing/2014/main" id="{539AB6EA-6ED7-1D44-8085-AE289E54C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487" y="4365104"/>
            <a:ext cx="7098878" cy="1717646"/>
          </a:xfrm>
          <a:prstGeom prst="rect">
            <a:avLst/>
          </a:prstGeom>
        </p:spPr>
      </p:pic>
    </p:spTree>
    <p:extLst>
      <p:ext uri="{BB962C8B-B14F-4D97-AF65-F5344CB8AC3E}">
        <p14:creationId xmlns:p14="http://schemas.microsoft.com/office/powerpoint/2010/main" val="1023781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60F-17C1-3B43-A26E-FE66E2248753}"/>
              </a:ext>
            </a:extLst>
          </p:cNvPr>
          <p:cNvSpPr>
            <a:spLocks noGrp="1"/>
          </p:cNvSpPr>
          <p:nvPr>
            <p:ph type="title"/>
          </p:nvPr>
        </p:nvSpPr>
        <p:spPr>
          <a:xfrm>
            <a:off x="1882008" y="7302"/>
            <a:ext cx="6707188" cy="1143000"/>
          </a:xfrm>
        </p:spPr>
        <p:txBody>
          <a:bodyPr/>
          <a:lstStyle/>
          <a:p>
            <a:r>
              <a:rPr lang="en-US" sz="2400" dirty="0">
                <a:solidFill>
                  <a:schemeClr val="tx1"/>
                </a:solidFill>
              </a:rPr>
              <a:t>St. Mary Social Sciences/Humanities Courses: Working with Children – Service Sector</a:t>
            </a:r>
          </a:p>
        </p:txBody>
      </p:sp>
      <p:pic>
        <p:nvPicPr>
          <p:cNvPr id="6" name="Picture 5">
            <a:extLst>
              <a:ext uri="{FF2B5EF4-FFF2-40B4-BE49-F238E27FC236}">
                <a16:creationId xmlns:a16="http://schemas.microsoft.com/office/drawing/2014/main" id="{DB09A767-71D4-8643-9428-12E496FD1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455" y="1126771"/>
            <a:ext cx="7007025" cy="1719515"/>
          </a:xfrm>
          <a:prstGeom prst="rect">
            <a:avLst/>
          </a:prstGeom>
        </p:spPr>
      </p:pic>
      <p:pic>
        <p:nvPicPr>
          <p:cNvPr id="8" name="Picture 7">
            <a:extLst>
              <a:ext uri="{FF2B5EF4-FFF2-40B4-BE49-F238E27FC236}">
                <a16:creationId xmlns:a16="http://schemas.microsoft.com/office/drawing/2014/main" id="{24BAB3D9-3D42-BA4A-82C7-2180AFC45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773" y="3060608"/>
            <a:ext cx="7007025" cy="1902214"/>
          </a:xfrm>
          <a:prstGeom prst="rect">
            <a:avLst/>
          </a:prstGeom>
        </p:spPr>
      </p:pic>
      <p:pic>
        <p:nvPicPr>
          <p:cNvPr id="10" name="Picture 9">
            <a:extLst>
              <a:ext uri="{FF2B5EF4-FFF2-40B4-BE49-F238E27FC236}">
                <a16:creationId xmlns:a16="http://schemas.microsoft.com/office/drawing/2014/main" id="{0DC956A8-FD70-D44C-9631-A2918E95A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2008" y="5229200"/>
            <a:ext cx="6985790" cy="1512168"/>
          </a:xfrm>
          <a:prstGeom prst="rect">
            <a:avLst/>
          </a:prstGeom>
        </p:spPr>
      </p:pic>
    </p:spTree>
    <p:extLst>
      <p:ext uri="{BB962C8B-B14F-4D97-AF65-F5344CB8AC3E}">
        <p14:creationId xmlns:p14="http://schemas.microsoft.com/office/powerpoint/2010/main" val="2212069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46AA3-C60F-9441-A837-941CE5596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9" y="764704"/>
            <a:ext cx="7137102" cy="3722712"/>
          </a:xfrm>
          <a:prstGeom prst="rect">
            <a:avLst/>
          </a:prstGeom>
        </p:spPr>
      </p:pic>
    </p:spTree>
    <p:extLst>
      <p:ext uri="{BB962C8B-B14F-4D97-AF65-F5344CB8AC3E}">
        <p14:creationId xmlns:p14="http://schemas.microsoft.com/office/powerpoint/2010/main" val="1569519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48F1-B706-E746-9E8B-071573D67949}"/>
              </a:ext>
            </a:extLst>
          </p:cNvPr>
          <p:cNvSpPr>
            <a:spLocks noGrp="1"/>
          </p:cNvSpPr>
          <p:nvPr>
            <p:ph type="title"/>
          </p:nvPr>
        </p:nvSpPr>
        <p:spPr>
          <a:xfrm>
            <a:off x="1908174" y="274638"/>
            <a:ext cx="7056313" cy="1143000"/>
          </a:xfrm>
        </p:spPr>
        <p:txBody>
          <a:bodyPr/>
          <a:lstStyle/>
          <a:p>
            <a:r>
              <a:rPr lang="en-US" dirty="0">
                <a:solidFill>
                  <a:schemeClr val="tx1"/>
                </a:solidFill>
                <a:hlinkClick r:id="rId3">
                  <a:extLst>
                    <a:ext uri="{A12FA001-AC4F-418D-AE19-62706E023703}">
                      <ahyp:hlinkClr xmlns:ahyp="http://schemas.microsoft.com/office/drawing/2018/hyperlinkcolor" val="tx"/>
                    </a:ext>
                  </a:extLst>
                </a:hlinkClick>
              </a:rPr>
              <a:t>St. Mary Cooperative Education</a:t>
            </a:r>
            <a:endParaRPr lang="en-US" dirty="0">
              <a:solidFill>
                <a:schemeClr val="tx1"/>
              </a:solidFill>
            </a:endParaRPr>
          </a:p>
        </p:txBody>
      </p:sp>
      <p:sp>
        <p:nvSpPr>
          <p:cNvPr id="3" name="Content Placeholder 2">
            <a:extLst>
              <a:ext uri="{FF2B5EF4-FFF2-40B4-BE49-F238E27FC236}">
                <a16:creationId xmlns:a16="http://schemas.microsoft.com/office/drawing/2014/main" id="{BC9DECF3-3DEE-7B4C-831F-5066D4C9C55F}"/>
              </a:ext>
            </a:extLst>
          </p:cNvPr>
          <p:cNvSpPr>
            <a:spLocks noGrp="1"/>
          </p:cNvSpPr>
          <p:nvPr>
            <p:ph sz="half" idx="1"/>
          </p:nvPr>
        </p:nvSpPr>
        <p:spPr>
          <a:xfrm>
            <a:off x="1908175" y="1600201"/>
            <a:ext cx="3313113" cy="1252736"/>
          </a:xfrm>
        </p:spPr>
        <p:txBody>
          <a:bodyPr/>
          <a:lstStyle/>
          <a:p>
            <a:pPr marL="0" indent="0">
              <a:buNone/>
            </a:pPr>
            <a:r>
              <a:rPr lang="en-US" dirty="0"/>
              <a:t>.</a:t>
            </a:r>
          </a:p>
        </p:txBody>
      </p:sp>
      <p:pic>
        <p:nvPicPr>
          <p:cNvPr id="5" name="Online Media 4" descr="St  Mary Co operative Education &amp; OYAP">
            <a:hlinkClick r:id="" action="ppaction://media"/>
            <a:extLst>
              <a:ext uri="{FF2B5EF4-FFF2-40B4-BE49-F238E27FC236}">
                <a16:creationId xmlns:a16="http://schemas.microsoft.com/office/drawing/2014/main" id="{1E002C4C-88A8-0C42-85F3-FD91F3745F2C}"/>
              </a:ext>
            </a:extLst>
          </p:cNvPr>
          <p:cNvPicPr>
            <a:picLocks noGrp="1" noRot="1" noChangeAspect="1"/>
          </p:cNvPicPr>
          <p:nvPr>
            <p:ph sz="half" idx="2"/>
            <a:videoFile r:link="rId1"/>
          </p:nvPr>
        </p:nvPicPr>
        <p:blipFill>
          <a:blip r:embed="rId4"/>
          <a:stretch>
            <a:fillRect/>
          </a:stretch>
        </p:blipFill>
        <p:spPr>
          <a:xfrm>
            <a:off x="2555776" y="3304775"/>
            <a:ext cx="5803569" cy="3278587"/>
          </a:xfrm>
          <a:prstGeom prst="rect">
            <a:avLst/>
          </a:prstGeom>
        </p:spPr>
      </p:pic>
      <p:sp>
        <p:nvSpPr>
          <p:cNvPr id="6" name="TextBox 5">
            <a:extLst>
              <a:ext uri="{FF2B5EF4-FFF2-40B4-BE49-F238E27FC236}">
                <a16:creationId xmlns:a16="http://schemas.microsoft.com/office/drawing/2014/main" id="{F95A207C-7C64-244C-BD29-ADE5E8786E90}"/>
              </a:ext>
            </a:extLst>
          </p:cNvPr>
          <p:cNvSpPr txBox="1"/>
          <p:nvPr/>
        </p:nvSpPr>
        <p:spPr>
          <a:xfrm>
            <a:off x="2051720" y="1417638"/>
            <a:ext cx="6768752" cy="646331"/>
          </a:xfrm>
          <a:prstGeom prst="rect">
            <a:avLst/>
          </a:prstGeom>
          <a:noFill/>
        </p:spPr>
        <p:txBody>
          <a:bodyPr wrap="square" rtlCol="0">
            <a:spAutoFit/>
          </a:bodyPr>
          <a:lstStyle/>
          <a:p>
            <a:r>
              <a:rPr lang="en-US" dirty="0"/>
              <a:t>Cooperative Education is a successful model that combines classroom learning with practical work experience.</a:t>
            </a:r>
          </a:p>
        </p:txBody>
      </p:sp>
      <p:sp>
        <p:nvSpPr>
          <p:cNvPr id="7" name="Rounded Rectangle 6">
            <a:hlinkClick r:id="rId3"/>
            <a:extLst>
              <a:ext uri="{FF2B5EF4-FFF2-40B4-BE49-F238E27FC236}">
                <a16:creationId xmlns:a16="http://schemas.microsoft.com/office/drawing/2014/main" id="{58CC2490-AA4F-3A46-85F0-68F3A4C98CC2}"/>
              </a:ext>
            </a:extLst>
          </p:cNvPr>
          <p:cNvSpPr/>
          <p:nvPr/>
        </p:nvSpPr>
        <p:spPr>
          <a:xfrm>
            <a:off x="2232583" y="2246532"/>
            <a:ext cx="2664296" cy="875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hlinkClick r:id="rId3"/>
            <a:extLst>
              <a:ext uri="{FF2B5EF4-FFF2-40B4-BE49-F238E27FC236}">
                <a16:creationId xmlns:a16="http://schemas.microsoft.com/office/drawing/2014/main" id="{CB0AB000-F5EA-AD42-B7C2-2DF02AA3B667}"/>
              </a:ext>
            </a:extLst>
          </p:cNvPr>
          <p:cNvSpPr/>
          <p:nvPr/>
        </p:nvSpPr>
        <p:spPr>
          <a:xfrm>
            <a:off x="5364088" y="2226569"/>
            <a:ext cx="2664296" cy="875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F7F828C-365C-904D-A316-F15A3783833D}"/>
              </a:ext>
            </a:extLst>
          </p:cNvPr>
          <p:cNvSpPr txBox="1"/>
          <p:nvPr/>
        </p:nvSpPr>
        <p:spPr>
          <a:xfrm>
            <a:off x="2232583" y="2246532"/>
            <a:ext cx="2555441" cy="769441"/>
          </a:xfrm>
          <a:prstGeom prst="rect">
            <a:avLst/>
          </a:prstGeom>
          <a:noFill/>
        </p:spPr>
        <p:txBody>
          <a:bodyPr wrap="square" rtlCol="0">
            <a:spAutoFit/>
          </a:bodyPr>
          <a:lstStyle/>
          <a:p>
            <a:r>
              <a:rPr lang="en-US" sz="1400" dirty="0"/>
              <a:t>Coop – 2 credits</a:t>
            </a:r>
          </a:p>
          <a:p>
            <a:r>
              <a:rPr lang="en-US" sz="1400" dirty="0"/>
              <a:t>Type: Open      Grade 11 &amp; 12 </a:t>
            </a:r>
          </a:p>
          <a:p>
            <a:pPr algn="ctr"/>
            <a:r>
              <a:rPr lang="en-US" sz="1600" b="1" dirty="0"/>
              <a:t>COP 20</a:t>
            </a:r>
          </a:p>
        </p:txBody>
      </p:sp>
      <p:sp>
        <p:nvSpPr>
          <p:cNvPr id="10" name="TextBox 9">
            <a:extLst>
              <a:ext uri="{FF2B5EF4-FFF2-40B4-BE49-F238E27FC236}">
                <a16:creationId xmlns:a16="http://schemas.microsoft.com/office/drawing/2014/main" id="{5C73A1E5-EFC7-F146-B54B-66C1D6ECF94B}"/>
              </a:ext>
            </a:extLst>
          </p:cNvPr>
          <p:cNvSpPr txBox="1"/>
          <p:nvPr/>
        </p:nvSpPr>
        <p:spPr>
          <a:xfrm>
            <a:off x="5364088" y="2226569"/>
            <a:ext cx="2664296" cy="769441"/>
          </a:xfrm>
          <a:prstGeom prst="rect">
            <a:avLst/>
          </a:prstGeom>
          <a:noFill/>
        </p:spPr>
        <p:txBody>
          <a:bodyPr wrap="square" rtlCol="0">
            <a:spAutoFit/>
          </a:bodyPr>
          <a:lstStyle/>
          <a:p>
            <a:r>
              <a:rPr lang="en-US" sz="1400" dirty="0"/>
              <a:t>Coop – 4 credits</a:t>
            </a:r>
          </a:p>
          <a:p>
            <a:r>
              <a:rPr lang="en-US" sz="1400" dirty="0"/>
              <a:t>Type: Open      Grade 12 </a:t>
            </a:r>
          </a:p>
          <a:p>
            <a:pPr algn="ctr"/>
            <a:r>
              <a:rPr lang="en-US" sz="1600" b="1" dirty="0"/>
              <a:t>COP 40</a:t>
            </a:r>
          </a:p>
        </p:txBody>
      </p:sp>
    </p:spTree>
    <p:extLst>
      <p:ext uri="{BB962C8B-B14F-4D97-AF65-F5344CB8AC3E}">
        <p14:creationId xmlns:p14="http://schemas.microsoft.com/office/powerpoint/2010/main" val="24601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idx="4294967295"/>
          </p:nvPr>
        </p:nvSpPr>
        <p:spPr/>
        <p:txBody>
          <a:bodyPr>
            <a:noAutofit/>
          </a:bodyPr>
          <a:lstStyle/>
          <a:p>
            <a:pPr eaLnBrk="1" hangingPunct="1">
              <a:defRPr/>
            </a:pPr>
            <a:r>
              <a:rPr lang="en-CA" altLang="en-US" sz="3000" dirty="0"/>
              <a:t>Ontario Youth Apprenticeship Program</a:t>
            </a:r>
            <a:endParaRPr lang="en-US" altLang="en-US" sz="3000" dirty="0"/>
          </a:p>
        </p:txBody>
      </p:sp>
      <p:sp>
        <p:nvSpPr>
          <p:cNvPr id="52227" name="Rectangle 3"/>
          <p:cNvSpPr>
            <a:spLocks noGrp="1"/>
          </p:cNvSpPr>
          <p:nvPr>
            <p:ph type="body" idx="4294967295"/>
          </p:nvPr>
        </p:nvSpPr>
        <p:spPr>
          <a:xfrm>
            <a:off x="347241" y="1201738"/>
            <a:ext cx="5700955" cy="4615700"/>
          </a:xfrm>
        </p:spPr>
        <p:txBody>
          <a:bodyPr>
            <a:normAutofit/>
          </a:bodyPr>
          <a:lstStyle/>
          <a:p>
            <a:pPr marL="204788">
              <a:defRPr/>
            </a:pPr>
            <a:r>
              <a:rPr lang="en-US" altLang="en-US" sz="1800" dirty="0"/>
              <a:t>OYAP is a Co-op program that allows students to explore and work in apprenticeship occupations. </a:t>
            </a:r>
          </a:p>
          <a:p>
            <a:pPr marL="204788">
              <a:defRPr/>
            </a:pPr>
            <a:endParaRPr lang="en-US" dirty="0"/>
          </a:p>
          <a:p>
            <a:pPr marL="204788">
              <a:defRPr/>
            </a:pPr>
            <a:r>
              <a:rPr lang="en-US" altLang="en-US" sz="1800" dirty="0"/>
              <a:t>Students have an opportunity to become registered apprentices and work towards becoming certified journeypersons in a skilled trade. </a:t>
            </a:r>
          </a:p>
          <a:p>
            <a:pPr marL="204788">
              <a:defRPr/>
            </a:pPr>
            <a:endParaRPr lang="en-US" dirty="0"/>
          </a:p>
          <a:p>
            <a:pPr marL="204788">
              <a:defRPr/>
            </a:pPr>
            <a:r>
              <a:rPr lang="en-US" altLang="en-US" sz="1800" dirty="0"/>
              <a:t>An </a:t>
            </a:r>
            <a:r>
              <a:rPr lang="en-US" altLang="en-US" sz="1800" b="1" dirty="0"/>
              <a:t>OYAP accelerated program</a:t>
            </a:r>
            <a:r>
              <a:rPr lang="en-US" altLang="en-US" sz="1800" dirty="0"/>
              <a:t> offers a student the opportunity to earn high school credits, college credits, register as an apprentice, complete part or all of Level One apprenticeship schooling in a specific trade, and earn hours towards his or her apprenticeship training. </a:t>
            </a:r>
            <a:endParaRPr lang="en-US" altLang="en-US" sz="1800" dirty="0">
              <a:ea typeface="Tahoma"/>
            </a:endParaRPr>
          </a:p>
        </p:txBody>
      </p:sp>
      <p:sp>
        <p:nvSpPr>
          <p:cNvPr id="21508" name="AutoShape 5" descr="2Q=="/>
          <p:cNvSpPr>
            <a:spLocks noChangeAspect="1" noChangeArrowheads="1"/>
          </p:cNvSpPr>
          <p:nvPr/>
        </p:nvSpPr>
        <p:spPr bwMode="auto">
          <a:xfrm>
            <a:off x="1254919" y="89177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pic>
        <p:nvPicPr>
          <p:cNvPr id="21509" name="Picture 6" descr="OYAP-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340768"/>
            <a:ext cx="1050131"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close up of a sign&#10;&#10;Description generated with high confidence">
            <a:extLst>
              <a:ext uri="{FF2B5EF4-FFF2-40B4-BE49-F238E27FC236}">
                <a16:creationId xmlns:a16="http://schemas.microsoft.com/office/drawing/2014/main" id="{79DD9E23-B171-4DDB-B1DE-9BE42CF47B16}"/>
              </a:ext>
            </a:extLst>
          </p:cNvPr>
          <p:cNvPicPr>
            <a:picLocks noChangeAspect="1"/>
          </p:cNvPicPr>
          <p:nvPr/>
        </p:nvPicPr>
        <p:blipFill>
          <a:blip r:embed="rId4"/>
          <a:stretch>
            <a:fillRect/>
          </a:stretch>
        </p:blipFill>
        <p:spPr>
          <a:xfrm>
            <a:off x="6617157" y="2697739"/>
            <a:ext cx="1712344" cy="176272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87400" y="115888"/>
            <a:ext cx="7604125" cy="1225550"/>
          </a:xfrm>
        </p:spPr>
        <p:txBody>
          <a:bodyPr/>
          <a:lstStyle/>
          <a:p>
            <a:endParaRPr lang="uk-UA" dirty="0"/>
          </a:p>
        </p:txBody>
      </p:sp>
      <p:sp>
        <p:nvSpPr>
          <p:cNvPr id="36867" name="Rectangle 3"/>
          <p:cNvSpPr>
            <a:spLocks noGrp="1" noChangeArrowheads="1"/>
          </p:cNvSpPr>
          <p:nvPr>
            <p:ph type="body" idx="1"/>
          </p:nvPr>
        </p:nvSpPr>
        <p:spPr>
          <a:xfrm>
            <a:off x="755650" y="1484313"/>
            <a:ext cx="7632700" cy="4321175"/>
          </a:xfrm>
        </p:spPr>
        <p:txBody>
          <a:bodyPr/>
          <a:lstStyle/>
          <a:p>
            <a:endParaRPr lang="uk-UA" dirty="0"/>
          </a:p>
        </p:txBody>
      </p:sp>
      <p:pic>
        <p:nvPicPr>
          <p:cNvPr id="4" name="Picture 3">
            <a:hlinkClick r:id="rId2"/>
            <a:extLst>
              <a:ext uri="{FF2B5EF4-FFF2-40B4-BE49-F238E27FC236}">
                <a16:creationId xmlns:a16="http://schemas.microsoft.com/office/drawing/2014/main" id="{11D4CD6A-FE9A-8645-B51E-73E9B601F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23" y="260648"/>
            <a:ext cx="8241677" cy="53373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835697" y="274638"/>
            <a:ext cx="7251758" cy="777875"/>
          </a:xfrm>
        </p:spPr>
        <p:txBody>
          <a:bodyPr/>
          <a:lstStyle/>
          <a:p>
            <a:r>
              <a:rPr lang="en-US" b="1" dirty="0">
                <a:solidFill>
                  <a:srgbClr val="FF0000"/>
                </a:solidFill>
              </a:rPr>
              <a:t>The Apprenticeship Pathway</a:t>
            </a:r>
          </a:p>
        </p:txBody>
      </p:sp>
      <p:sp>
        <p:nvSpPr>
          <p:cNvPr id="195587" name="Rectangle 3"/>
          <p:cNvSpPr>
            <a:spLocks noGrp="1" noChangeArrowheads="1"/>
          </p:cNvSpPr>
          <p:nvPr>
            <p:ph type="body" idx="1"/>
          </p:nvPr>
        </p:nvSpPr>
        <p:spPr>
          <a:xfrm>
            <a:off x="1908175" y="1268413"/>
            <a:ext cx="6767513" cy="5256212"/>
          </a:xfrm>
        </p:spPr>
        <p:txBody>
          <a:bodyPr/>
          <a:lstStyle/>
          <a:p>
            <a:endParaRPr lang="en-US" dirty="0"/>
          </a:p>
        </p:txBody>
      </p:sp>
      <p:pic>
        <p:nvPicPr>
          <p:cNvPr id="3" name="Picture 2">
            <a:hlinkClick r:id="rId2"/>
            <a:extLst>
              <a:ext uri="{FF2B5EF4-FFF2-40B4-BE49-F238E27FC236}">
                <a16:creationId xmlns:a16="http://schemas.microsoft.com/office/drawing/2014/main" id="{C4CC56A5-5D31-BB4D-87BF-DCF9ECEA0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7" y="1276569"/>
            <a:ext cx="7251758" cy="4672711"/>
          </a:xfrm>
          <a:prstGeom prst="rect">
            <a:avLst/>
          </a:prstGeom>
        </p:spPr>
      </p:pic>
    </p:spTree>
    <p:extLst>
      <p:ext uri="{BB962C8B-B14F-4D97-AF65-F5344CB8AC3E}">
        <p14:creationId xmlns:p14="http://schemas.microsoft.com/office/powerpoint/2010/main" val="1547954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3416" y="420832"/>
            <a:ext cx="6513323" cy="871538"/>
          </a:xfrm>
        </p:spPr>
        <p:txBody>
          <a:bodyPr/>
          <a:lstStyle/>
          <a:p>
            <a:r>
              <a:rPr lang="en-US" sz="3600" dirty="0">
                <a:solidFill>
                  <a:srgbClr val="FF0000"/>
                </a:solidFill>
              </a:rPr>
              <a:t>OYAP &amp; Apprenticeship</a:t>
            </a:r>
            <a:br>
              <a:rPr lang="en-US" dirty="0"/>
            </a:br>
            <a:endParaRPr lang="en-US" dirty="0"/>
          </a:p>
        </p:txBody>
      </p:sp>
      <p:sp>
        <p:nvSpPr>
          <p:cNvPr id="4" name="Text Placeholder 3"/>
          <p:cNvSpPr>
            <a:spLocks noGrp="1"/>
          </p:cNvSpPr>
          <p:nvPr>
            <p:ph type="body" sz="half" idx="2"/>
          </p:nvPr>
        </p:nvSpPr>
        <p:spPr>
          <a:xfrm>
            <a:off x="1763688" y="1406731"/>
            <a:ext cx="4694262" cy="3518297"/>
          </a:xfrm>
        </p:spPr>
        <p:txBody>
          <a:bodyPr/>
          <a:lstStyle/>
          <a:p>
            <a:r>
              <a:rPr lang="en-US" sz="2400" b="1" dirty="0">
                <a:solidFill>
                  <a:srgbClr val="002060"/>
                </a:solidFill>
              </a:rPr>
              <a:t>EARN WHILE YOU LEARN!</a:t>
            </a:r>
          </a:p>
          <a:p>
            <a:endParaRPr lang="en-US" sz="1500" b="1" dirty="0"/>
          </a:p>
          <a:p>
            <a:endParaRPr lang="en-US" sz="1500" b="1" dirty="0"/>
          </a:p>
        </p:txBody>
      </p:sp>
      <p:pic>
        <p:nvPicPr>
          <p:cNvPr id="41986" name="Picture 2">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55776" y="2313095"/>
            <a:ext cx="2743350" cy="56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1329" y="3590620"/>
            <a:ext cx="33432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1258" y="2131524"/>
            <a:ext cx="1714500" cy="150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hlinkClick r:id="rId8"/>
            <a:extLst>
              <a:ext uri="{FF2B5EF4-FFF2-40B4-BE49-F238E27FC236}">
                <a16:creationId xmlns:a16="http://schemas.microsoft.com/office/drawing/2014/main" id="{48316AB5-484A-1144-AFB6-93F0FCF01A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3513" y="5028534"/>
            <a:ext cx="7318088" cy="1761667"/>
          </a:xfrm>
          <a:prstGeom prst="rect">
            <a:avLst/>
          </a:prstGeom>
        </p:spPr>
      </p:pic>
    </p:spTree>
    <p:extLst>
      <p:ext uri="{BB962C8B-B14F-4D97-AF65-F5344CB8AC3E}">
        <p14:creationId xmlns:p14="http://schemas.microsoft.com/office/powerpoint/2010/main" val="282134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67513" cy="777875"/>
          </a:xfrm>
        </p:spPr>
        <p:txBody>
          <a:bodyPr/>
          <a:lstStyle/>
          <a:p>
            <a:r>
              <a:rPr lang="en-US" dirty="0">
                <a:hlinkClick r:id="rId3"/>
              </a:rPr>
              <a:t>Canadian Apprenticeship Forum: Apprenticeship 101</a:t>
            </a:r>
            <a:endParaRPr lang="en-US" dirty="0"/>
          </a:p>
        </p:txBody>
      </p:sp>
      <p:sp>
        <p:nvSpPr>
          <p:cNvPr id="195587" name="Rectangle 3"/>
          <p:cNvSpPr>
            <a:spLocks noGrp="1" noChangeArrowheads="1"/>
          </p:cNvSpPr>
          <p:nvPr>
            <p:ph type="body" idx="1"/>
          </p:nvPr>
        </p:nvSpPr>
        <p:spPr>
          <a:xfrm>
            <a:off x="1908175" y="1268413"/>
            <a:ext cx="6767513" cy="5256212"/>
          </a:xfrm>
        </p:spPr>
        <p:txBody>
          <a:bodyPr/>
          <a:lstStyle/>
          <a:p>
            <a:pPr marL="0" indent="0">
              <a:buNone/>
            </a:pPr>
            <a:endParaRPr lang="en-US" dirty="0"/>
          </a:p>
        </p:txBody>
      </p:sp>
      <p:pic>
        <p:nvPicPr>
          <p:cNvPr id="2" name="Online Media 1" descr="Consider a Career in the Skilled Trades">
            <a:hlinkClick r:id="" action="ppaction://media"/>
            <a:extLst>
              <a:ext uri="{FF2B5EF4-FFF2-40B4-BE49-F238E27FC236}">
                <a16:creationId xmlns:a16="http://schemas.microsoft.com/office/drawing/2014/main" id="{BAE73027-FDE9-4B48-B727-29864831A107}"/>
              </a:ext>
            </a:extLst>
          </p:cNvPr>
          <p:cNvPicPr>
            <a:picLocks noRot="1" noChangeAspect="1"/>
          </p:cNvPicPr>
          <p:nvPr>
            <a:videoFile r:link="rId1"/>
          </p:nvPr>
        </p:nvPicPr>
        <p:blipFill>
          <a:blip r:embed="rId4"/>
          <a:stretch>
            <a:fillRect/>
          </a:stretch>
        </p:blipFill>
        <p:spPr>
          <a:xfrm>
            <a:off x="1908175" y="1844824"/>
            <a:ext cx="6882180" cy="3888432"/>
          </a:xfrm>
          <a:prstGeom prst="rect">
            <a:avLst/>
          </a:prstGeom>
        </p:spPr>
      </p:pic>
    </p:spTree>
    <p:extLst>
      <p:ext uri="{BB962C8B-B14F-4D97-AF65-F5344CB8AC3E}">
        <p14:creationId xmlns:p14="http://schemas.microsoft.com/office/powerpoint/2010/main" val="155594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3AA323F-0AE3-5440-BF64-459C98AA5E31}"/>
              </a:ext>
            </a:extLst>
          </p:cNvPr>
          <p:cNvSpPr/>
          <p:nvPr/>
        </p:nvSpPr>
        <p:spPr>
          <a:xfrm>
            <a:off x="1162878" y="548680"/>
            <a:ext cx="6480720" cy="201622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6CF741F6-31F6-4448-8DF6-0AAFDC6A8F14}"/>
              </a:ext>
            </a:extLst>
          </p:cNvPr>
          <p:cNvSpPr txBox="1"/>
          <p:nvPr/>
        </p:nvSpPr>
        <p:spPr>
          <a:xfrm>
            <a:off x="1288892" y="872334"/>
            <a:ext cx="6228692" cy="1323439"/>
          </a:xfrm>
          <a:prstGeom prst="rect">
            <a:avLst/>
          </a:prstGeom>
          <a:noFill/>
        </p:spPr>
        <p:txBody>
          <a:bodyPr wrap="square" rtlCol="0">
            <a:spAutoFit/>
          </a:bodyPr>
          <a:lstStyle/>
          <a:p>
            <a:r>
              <a:rPr lang="en-US" sz="4000" dirty="0"/>
              <a:t>Graduate with a RESUME along with your diploma!</a:t>
            </a:r>
          </a:p>
        </p:txBody>
      </p:sp>
      <p:pic>
        <p:nvPicPr>
          <p:cNvPr id="9" name="Online Media 8" descr="Find a career you wouldn’t trade">
            <a:hlinkClick r:id="" action="ppaction://media"/>
            <a:extLst>
              <a:ext uri="{FF2B5EF4-FFF2-40B4-BE49-F238E27FC236}">
                <a16:creationId xmlns:a16="http://schemas.microsoft.com/office/drawing/2014/main" id="{8820C816-3813-3D4D-9E2B-F75243E43AF2}"/>
              </a:ext>
            </a:extLst>
          </p:cNvPr>
          <p:cNvPicPr>
            <a:picLocks noRot="1" noChangeAspect="1"/>
          </p:cNvPicPr>
          <p:nvPr>
            <a:videoFile r:link="rId1"/>
          </p:nvPr>
        </p:nvPicPr>
        <p:blipFill>
          <a:blip r:embed="rId3"/>
          <a:stretch>
            <a:fillRect/>
          </a:stretch>
        </p:blipFill>
        <p:spPr>
          <a:xfrm>
            <a:off x="1691680" y="2780929"/>
            <a:ext cx="5352808" cy="3024336"/>
          </a:xfrm>
          <a:prstGeom prst="rect">
            <a:avLst/>
          </a:prstGeom>
        </p:spPr>
      </p:pic>
    </p:spTree>
    <p:extLst>
      <p:ext uri="{BB962C8B-B14F-4D97-AF65-F5344CB8AC3E}">
        <p14:creationId xmlns:p14="http://schemas.microsoft.com/office/powerpoint/2010/main" val="35517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7C35-8DBF-6C41-A53D-ED41EA52B2CB}"/>
              </a:ext>
            </a:extLst>
          </p:cNvPr>
          <p:cNvSpPr>
            <a:spLocks noGrp="1"/>
          </p:cNvSpPr>
          <p:nvPr>
            <p:ph type="title"/>
          </p:nvPr>
        </p:nvSpPr>
        <p:spPr>
          <a:xfrm>
            <a:off x="1908175" y="53752"/>
            <a:ext cx="6707188" cy="1143000"/>
          </a:xfrm>
        </p:spPr>
        <p:txBody>
          <a:bodyPr/>
          <a:lstStyle/>
          <a:p>
            <a:r>
              <a:rPr lang="en-US" dirty="0"/>
              <a:t>Skilled Trades Resources</a:t>
            </a:r>
          </a:p>
        </p:txBody>
      </p:sp>
      <p:sp>
        <p:nvSpPr>
          <p:cNvPr id="3" name="Content Placeholder 2">
            <a:extLst>
              <a:ext uri="{FF2B5EF4-FFF2-40B4-BE49-F238E27FC236}">
                <a16:creationId xmlns:a16="http://schemas.microsoft.com/office/drawing/2014/main" id="{30602159-BE67-8646-93BF-8750FC947CD2}"/>
              </a:ext>
            </a:extLst>
          </p:cNvPr>
          <p:cNvSpPr>
            <a:spLocks noGrp="1"/>
          </p:cNvSpPr>
          <p:nvPr>
            <p:ph idx="1"/>
          </p:nvPr>
        </p:nvSpPr>
        <p:spPr>
          <a:xfrm>
            <a:off x="1908175" y="1052736"/>
            <a:ext cx="6778625" cy="5073427"/>
          </a:xfrm>
        </p:spPr>
        <p:txBody>
          <a:bodyPr/>
          <a:lstStyle/>
          <a:p>
            <a:r>
              <a:rPr lang="en-US" sz="1800" dirty="0">
                <a:hlinkClick r:id="rId2"/>
              </a:rPr>
              <a:t>Apprenticeship Search</a:t>
            </a:r>
            <a:endParaRPr lang="en-US" sz="1800" dirty="0"/>
          </a:p>
          <a:p>
            <a:pPr marL="0" indent="0">
              <a:buNone/>
            </a:pPr>
            <a:endParaRPr lang="en-US" sz="1800" dirty="0">
              <a:hlinkClick r:id="rId3"/>
            </a:endParaRPr>
          </a:p>
          <a:p>
            <a:r>
              <a:rPr lang="en-US" sz="1800" dirty="0">
                <a:hlinkClick r:id="rId3"/>
              </a:rPr>
              <a:t>Canadian Apprenticeship Forum</a:t>
            </a:r>
            <a:endParaRPr lang="en-US" sz="1800" dirty="0"/>
          </a:p>
          <a:p>
            <a:pPr marL="0" indent="0">
              <a:buNone/>
            </a:pPr>
            <a:endParaRPr lang="en-US" sz="1800" dirty="0"/>
          </a:p>
          <a:p>
            <a:r>
              <a:rPr lang="en-US" sz="1800" dirty="0">
                <a:hlinkClick r:id="rId4"/>
              </a:rPr>
              <a:t>Careers in Trades</a:t>
            </a:r>
            <a:endParaRPr lang="en-US" sz="1800" dirty="0"/>
          </a:p>
          <a:p>
            <a:pPr marL="0" indent="0">
              <a:buNone/>
            </a:pPr>
            <a:endParaRPr lang="en-US" sz="1800" dirty="0"/>
          </a:p>
          <a:p>
            <a:r>
              <a:rPr lang="en-US" sz="1800" dirty="0">
                <a:hlinkClick r:id="rId5"/>
              </a:rPr>
              <a:t>Ontario Youth Apprenticeship Program – Program Guide</a:t>
            </a:r>
            <a:endParaRPr lang="en-US" sz="1800" dirty="0"/>
          </a:p>
          <a:p>
            <a:pPr marL="0" indent="0">
              <a:buNone/>
            </a:pPr>
            <a:endParaRPr lang="en-US" sz="1800" dirty="0">
              <a:hlinkClick r:id="rId6"/>
            </a:endParaRPr>
          </a:p>
          <a:p>
            <a:r>
              <a:rPr lang="en-US" sz="1800" dirty="0">
                <a:hlinkClick r:id="rId6"/>
              </a:rPr>
              <a:t>OYAP</a:t>
            </a:r>
            <a:endParaRPr lang="en-US" sz="1800" dirty="0"/>
          </a:p>
          <a:p>
            <a:pPr marL="0" indent="0">
              <a:buNone/>
            </a:pPr>
            <a:endParaRPr lang="en-US" sz="1800" dirty="0"/>
          </a:p>
          <a:p>
            <a:r>
              <a:rPr lang="en-US" sz="1800" dirty="0">
                <a:hlinkClick r:id="rId7"/>
              </a:rPr>
              <a:t>OYAP – Durham Catholic District School Board</a:t>
            </a:r>
            <a:endParaRPr lang="en-US" sz="1800" dirty="0"/>
          </a:p>
          <a:p>
            <a:endParaRPr lang="en-US" sz="1800" dirty="0">
              <a:hlinkClick r:id="rId8"/>
            </a:endParaRPr>
          </a:p>
          <a:p>
            <a:r>
              <a:rPr lang="en-US" sz="1800" dirty="0">
                <a:hlinkClick r:id="rId9"/>
              </a:rPr>
              <a:t>Skills Ontario</a:t>
            </a:r>
            <a:endParaRPr lang="en-US" sz="1800" dirty="0"/>
          </a:p>
          <a:p>
            <a:pPr marL="0" indent="0">
              <a:buNone/>
            </a:pPr>
            <a:endParaRPr lang="en-US" sz="1800" dirty="0"/>
          </a:p>
          <a:p>
            <a:r>
              <a:rPr lang="en-US" sz="1800" dirty="0">
                <a:hlinkClick r:id="rId10"/>
              </a:rPr>
              <a:t>Trade Ability </a:t>
            </a:r>
            <a:endParaRPr lang="en-US" sz="1800" dirty="0"/>
          </a:p>
        </p:txBody>
      </p:sp>
      <p:sp>
        <p:nvSpPr>
          <p:cNvPr id="4" name="TextBox 3">
            <a:extLst>
              <a:ext uri="{FF2B5EF4-FFF2-40B4-BE49-F238E27FC236}">
                <a16:creationId xmlns:a16="http://schemas.microsoft.com/office/drawing/2014/main" id="{613F252C-37A3-504F-8C11-6F546568ABBC}"/>
              </a:ext>
            </a:extLst>
          </p:cNvPr>
          <p:cNvSpPr txBox="1"/>
          <p:nvPr/>
        </p:nvSpPr>
        <p:spPr>
          <a:xfrm>
            <a:off x="5292080" y="5877272"/>
            <a:ext cx="3528392" cy="646331"/>
          </a:xfrm>
          <a:prstGeom prst="rect">
            <a:avLst/>
          </a:prstGeom>
          <a:noFill/>
        </p:spPr>
        <p:txBody>
          <a:bodyPr wrap="square" rtlCol="0">
            <a:spAutoFit/>
          </a:bodyPr>
          <a:lstStyle/>
          <a:p>
            <a:r>
              <a:rPr lang="en-US" dirty="0"/>
              <a:t>M. Wilson-Clark</a:t>
            </a:r>
          </a:p>
          <a:p>
            <a:r>
              <a:rPr lang="en-US" dirty="0" err="1"/>
              <a:t>Melissa.WilsonClark@dcdsb.ca</a:t>
            </a:r>
            <a:endParaRPr lang="en-US" dirty="0"/>
          </a:p>
        </p:txBody>
      </p:sp>
    </p:spTree>
    <p:extLst>
      <p:ext uri="{BB962C8B-B14F-4D97-AF65-F5344CB8AC3E}">
        <p14:creationId xmlns:p14="http://schemas.microsoft.com/office/powerpoint/2010/main" val="176663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FC9442-5B47-3441-88DA-15100DF2F3C6}"/>
              </a:ext>
            </a:extLst>
          </p:cNvPr>
          <p:cNvSpPr txBox="1"/>
          <p:nvPr/>
        </p:nvSpPr>
        <p:spPr>
          <a:xfrm>
            <a:off x="575556" y="1484784"/>
            <a:ext cx="7992888" cy="1938992"/>
          </a:xfrm>
          <a:prstGeom prst="rect">
            <a:avLst/>
          </a:prstGeom>
          <a:noFill/>
        </p:spPr>
        <p:txBody>
          <a:bodyPr wrap="square" rtlCol="0">
            <a:spAutoFit/>
          </a:bodyPr>
          <a:lstStyle/>
          <a:p>
            <a:r>
              <a:rPr lang="en-US" sz="2400" dirty="0">
                <a:solidFill>
                  <a:schemeClr val="bg1"/>
                </a:solidFill>
              </a:rPr>
              <a:t>There are different kinds of gifts, but the same Spirit distributes them. There are different kinds of service, but the same Lord. There are different kinds of working, but in all of them and in everyone it is the same God at work.</a:t>
            </a:r>
          </a:p>
          <a:p>
            <a:pPr algn="r"/>
            <a:r>
              <a:rPr lang="en-US" sz="2400" dirty="0">
                <a:solidFill>
                  <a:schemeClr val="bg1"/>
                </a:solidFill>
              </a:rPr>
              <a:t>1 Corinthians 12:4-6</a:t>
            </a:r>
          </a:p>
        </p:txBody>
      </p:sp>
    </p:spTree>
    <p:extLst>
      <p:ext uri="{BB962C8B-B14F-4D97-AF65-F5344CB8AC3E}">
        <p14:creationId xmlns:p14="http://schemas.microsoft.com/office/powerpoint/2010/main" val="2002798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C4D45346-4BBE-EF49-AFC8-64FCD7D63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196752"/>
            <a:ext cx="5294290" cy="3658115"/>
          </a:xfrm>
          <a:prstGeom prst="rect">
            <a:avLst/>
          </a:prstGeom>
        </p:spPr>
      </p:pic>
      <p:sp>
        <p:nvSpPr>
          <p:cNvPr id="5" name="TextBox 4">
            <a:extLst>
              <a:ext uri="{FF2B5EF4-FFF2-40B4-BE49-F238E27FC236}">
                <a16:creationId xmlns:a16="http://schemas.microsoft.com/office/drawing/2014/main" id="{218C4361-C145-F640-BACB-47C6318D15A8}"/>
              </a:ext>
            </a:extLst>
          </p:cNvPr>
          <p:cNvSpPr txBox="1"/>
          <p:nvPr/>
        </p:nvSpPr>
        <p:spPr>
          <a:xfrm>
            <a:off x="539552" y="476672"/>
            <a:ext cx="6264696" cy="461665"/>
          </a:xfrm>
          <a:prstGeom prst="rect">
            <a:avLst/>
          </a:prstGeom>
          <a:noFill/>
        </p:spPr>
        <p:txBody>
          <a:bodyPr wrap="square" rtlCol="0">
            <a:spAutoFit/>
          </a:bodyPr>
          <a:lstStyle/>
          <a:p>
            <a:r>
              <a:rPr lang="en-US" sz="2400" dirty="0">
                <a:solidFill>
                  <a:schemeClr val="bg1"/>
                </a:solidFill>
              </a:rPr>
              <a:t>Welcome, Angela from Skills Ontario</a:t>
            </a:r>
          </a:p>
        </p:txBody>
      </p:sp>
    </p:spTree>
    <p:extLst>
      <p:ext uri="{BB962C8B-B14F-4D97-AF65-F5344CB8AC3E}">
        <p14:creationId xmlns:p14="http://schemas.microsoft.com/office/powerpoint/2010/main" val="219555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0F6FD2-A8DD-F348-B4CA-AB501E52A358}"/>
              </a:ext>
            </a:extLst>
          </p:cNvPr>
          <p:cNvSpPr txBox="1"/>
          <p:nvPr/>
        </p:nvSpPr>
        <p:spPr>
          <a:xfrm>
            <a:off x="395536" y="260648"/>
            <a:ext cx="6624736" cy="461665"/>
          </a:xfrm>
          <a:prstGeom prst="rect">
            <a:avLst/>
          </a:prstGeom>
          <a:noFill/>
        </p:spPr>
        <p:txBody>
          <a:bodyPr wrap="square" rtlCol="0">
            <a:spAutoFit/>
          </a:bodyPr>
          <a:lstStyle/>
          <a:p>
            <a:r>
              <a:rPr lang="en-US" sz="2400" dirty="0">
                <a:solidFill>
                  <a:schemeClr val="bg1"/>
                </a:solidFill>
              </a:rPr>
              <a:t>What are the Skilled Trades?</a:t>
            </a:r>
          </a:p>
        </p:txBody>
      </p:sp>
      <p:sp>
        <p:nvSpPr>
          <p:cNvPr id="3" name="TextBox 2">
            <a:extLst>
              <a:ext uri="{FF2B5EF4-FFF2-40B4-BE49-F238E27FC236}">
                <a16:creationId xmlns:a16="http://schemas.microsoft.com/office/drawing/2014/main" id="{4B400565-DB19-0148-BE59-8AB04E264AB9}"/>
              </a:ext>
            </a:extLst>
          </p:cNvPr>
          <p:cNvSpPr txBox="1"/>
          <p:nvPr/>
        </p:nvSpPr>
        <p:spPr>
          <a:xfrm>
            <a:off x="251520" y="1167135"/>
            <a:ext cx="8640960" cy="3477875"/>
          </a:xfrm>
          <a:prstGeom prst="rect">
            <a:avLst/>
          </a:prstGeom>
          <a:noFill/>
        </p:spPr>
        <p:txBody>
          <a:bodyPr wrap="square" rtlCol="0">
            <a:spAutoFit/>
          </a:bodyPr>
          <a:lstStyle/>
          <a:p>
            <a:r>
              <a:rPr lang="en-US" sz="2000" b="1" u="sng" dirty="0">
                <a:solidFill>
                  <a:schemeClr val="bg1"/>
                </a:solidFill>
              </a:rPr>
              <a:t>Construction</a:t>
            </a:r>
            <a:r>
              <a:rPr lang="en-US" sz="2000" dirty="0">
                <a:solidFill>
                  <a:schemeClr val="bg1"/>
                </a:solidFill>
              </a:rPr>
              <a:t>: electricians, carpenters, plumbers, pipefitters, welders, heavy equipment operators, painters among others</a:t>
            </a:r>
          </a:p>
          <a:p>
            <a:endParaRPr lang="en-US" sz="2000" dirty="0">
              <a:solidFill>
                <a:schemeClr val="bg1"/>
              </a:solidFill>
            </a:endParaRPr>
          </a:p>
          <a:p>
            <a:r>
              <a:rPr lang="en-US" sz="2000" b="1" u="sng" dirty="0">
                <a:solidFill>
                  <a:schemeClr val="bg1"/>
                </a:solidFill>
              </a:rPr>
              <a:t>Transportation</a:t>
            </a:r>
            <a:r>
              <a:rPr lang="en-US" sz="2000" dirty="0">
                <a:solidFill>
                  <a:schemeClr val="bg1"/>
                </a:solidFill>
              </a:rPr>
              <a:t>: automotive service technicians, aviation technician, automotive painters, fuel/electrical systems and more </a:t>
            </a:r>
          </a:p>
          <a:p>
            <a:endParaRPr lang="en-US" sz="2000" dirty="0">
              <a:solidFill>
                <a:schemeClr val="bg1"/>
              </a:solidFill>
            </a:endParaRPr>
          </a:p>
          <a:p>
            <a:r>
              <a:rPr lang="en-US" sz="2000" b="1" u="sng" dirty="0">
                <a:solidFill>
                  <a:schemeClr val="bg1"/>
                </a:solidFill>
              </a:rPr>
              <a:t>Manufacturing</a:t>
            </a:r>
            <a:r>
              <a:rPr lang="en-US" sz="2000" dirty="0">
                <a:solidFill>
                  <a:schemeClr val="bg1"/>
                </a:solidFill>
              </a:rPr>
              <a:t>: tool and die makers, industrial mechanics (millwright), precision metal fabricators, among others</a:t>
            </a:r>
          </a:p>
          <a:p>
            <a:endParaRPr lang="en-US" sz="2000" dirty="0">
              <a:solidFill>
                <a:schemeClr val="bg1"/>
              </a:solidFill>
            </a:endParaRPr>
          </a:p>
          <a:p>
            <a:r>
              <a:rPr lang="en-US" sz="2000" b="1" u="sng" dirty="0">
                <a:solidFill>
                  <a:schemeClr val="bg1"/>
                </a:solidFill>
              </a:rPr>
              <a:t>Service</a:t>
            </a:r>
            <a:r>
              <a:rPr lang="en-US" sz="2000" dirty="0">
                <a:solidFill>
                  <a:schemeClr val="bg1"/>
                </a:solidFill>
              </a:rPr>
              <a:t>: horticulturalists, chefs, florists, hairstylists, early childhood educators, and more </a:t>
            </a:r>
          </a:p>
        </p:txBody>
      </p:sp>
      <p:sp>
        <p:nvSpPr>
          <p:cNvPr id="4" name="TextBox 3">
            <a:extLst>
              <a:ext uri="{FF2B5EF4-FFF2-40B4-BE49-F238E27FC236}">
                <a16:creationId xmlns:a16="http://schemas.microsoft.com/office/drawing/2014/main" id="{54E52037-DAED-5D4A-B515-B258CB8D3201}"/>
              </a:ext>
            </a:extLst>
          </p:cNvPr>
          <p:cNvSpPr txBox="1"/>
          <p:nvPr/>
        </p:nvSpPr>
        <p:spPr>
          <a:xfrm>
            <a:off x="5580112" y="4797152"/>
            <a:ext cx="3024336" cy="461665"/>
          </a:xfrm>
          <a:prstGeom prst="rect">
            <a:avLst/>
          </a:prstGeom>
          <a:noFill/>
        </p:spPr>
        <p:txBody>
          <a:bodyPr wrap="square" rtlCol="0">
            <a:spAutoFit/>
          </a:bodyPr>
          <a:lstStyle/>
          <a:p>
            <a:r>
              <a:rPr lang="en-US" sz="2400" b="1" dirty="0">
                <a:solidFill>
                  <a:schemeClr val="bg1"/>
                </a:solidFill>
                <a:hlinkClick r:id="rId2">
                  <a:extLst>
                    <a:ext uri="{A12FA001-AC4F-418D-AE19-62706E023703}">
                      <ahyp:hlinkClr xmlns:ahyp="http://schemas.microsoft.com/office/drawing/2018/hyperlinkcolor" val="tx"/>
                    </a:ext>
                  </a:extLst>
                </a:hlinkClick>
              </a:rPr>
              <a:t>Explore the Trades! </a:t>
            </a:r>
            <a:endParaRPr lang="en-US" sz="2400" b="1" dirty="0">
              <a:solidFill>
                <a:schemeClr val="bg1"/>
              </a:solidFill>
            </a:endParaRPr>
          </a:p>
        </p:txBody>
      </p:sp>
      <p:pic>
        <p:nvPicPr>
          <p:cNvPr id="6" name="Picture 5">
            <a:extLst>
              <a:ext uri="{FF2B5EF4-FFF2-40B4-BE49-F238E27FC236}">
                <a16:creationId xmlns:a16="http://schemas.microsoft.com/office/drawing/2014/main" id="{FA7FCA47-09A1-7340-9ABC-2D29E8748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798" y="5274842"/>
            <a:ext cx="1536948" cy="538815"/>
          </a:xfrm>
          <a:prstGeom prst="rect">
            <a:avLst/>
          </a:prstGeom>
        </p:spPr>
      </p:pic>
    </p:spTree>
    <p:extLst>
      <p:ext uri="{BB962C8B-B14F-4D97-AF65-F5344CB8AC3E}">
        <p14:creationId xmlns:p14="http://schemas.microsoft.com/office/powerpoint/2010/main" val="4073043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2AD8-4F8B-0442-A1C7-988392285BE8}"/>
              </a:ext>
            </a:extLst>
          </p:cNvPr>
          <p:cNvSpPr>
            <a:spLocks noGrp="1"/>
          </p:cNvSpPr>
          <p:nvPr>
            <p:ph type="title"/>
          </p:nvPr>
        </p:nvSpPr>
        <p:spPr>
          <a:xfrm>
            <a:off x="1908175" y="0"/>
            <a:ext cx="6707188" cy="1143000"/>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St. Mary C.S.S. Courses </a:t>
            </a:r>
            <a:endParaRPr lang="en-US" dirty="0">
              <a:solidFill>
                <a:schemeClr val="tx1"/>
              </a:solidFill>
            </a:endParaRPr>
          </a:p>
        </p:txBody>
      </p:sp>
      <p:sp>
        <p:nvSpPr>
          <p:cNvPr id="7" name="Content Placeholder 6">
            <a:extLst>
              <a:ext uri="{FF2B5EF4-FFF2-40B4-BE49-F238E27FC236}">
                <a16:creationId xmlns:a16="http://schemas.microsoft.com/office/drawing/2014/main" id="{7A12D7D8-EB7E-4046-BD31-0171C10E35EE}"/>
              </a:ext>
            </a:extLst>
          </p:cNvPr>
          <p:cNvSpPr>
            <a:spLocks noGrp="1"/>
          </p:cNvSpPr>
          <p:nvPr>
            <p:ph sz="half" idx="1"/>
          </p:nvPr>
        </p:nvSpPr>
        <p:spPr>
          <a:xfrm>
            <a:off x="1763688" y="908720"/>
            <a:ext cx="2952328" cy="5070757"/>
          </a:xfrm>
        </p:spPr>
        <p:txBody>
          <a:bodyPr/>
          <a:lstStyle/>
          <a:p>
            <a:pPr marL="0" indent="0">
              <a:buNone/>
            </a:pPr>
            <a:r>
              <a:rPr lang="en-CA" sz="1600" dirty="0"/>
              <a:t>Students who are considering a career in the trades, but who are unsure that this is the best path for them, or who are unsure of the trade or sector in which they might want to work, should be encouraged to participate in </a:t>
            </a:r>
            <a:r>
              <a:rPr lang="en-CA" sz="1600" b="1" dirty="0"/>
              <a:t>“Awareness and Exploration” </a:t>
            </a:r>
            <a:r>
              <a:rPr lang="en-CA" sz="1600" dirty="0"/>
              <a:t>opportunities.</a:t>
            </a:r>
          </a:p>
          <a:p>
            <a:pPr marL="0" indent="0">
              <a:buNone/>
            </a:pPr>
            <a:endParaRPr lang="en-CA" sz="2000" dirty="0"/>
          </a:p>
          <a:p>
            <a:pPr marL="0" indent="0">
              <a:buNone/>
            </a:pPr>
            <a:r>
              <a:rPr lang="en-CA" sz="1600" dirty="0"/>
              <a:t>Students who have decided to pursue the apprenticeship pathway, and who have an idea of the trade they are interested in, should be encouraged to participate in </a:t>
            </a:r>
            <a:r>
              <a:rPr lang="en-CA" sz="1600" b="1" dirty="0"/>
              <a:t>“Focusing In/Starting the Journey</a:t>
            </a:r>
            <a:r>
              <a:rPr lang="en-CA" sz="1600" dirty="0"/>
              <a:t>” opportunities.</a:t>
            </a:r>
          </a:p>
          <a:p>
            <a:pPr marL="0" indent="0">
              <a:buNone/>
            </a:pPr>
            <a:endParaRPr lang="en-CA" sz="1600" dirty="0"/>
          </a:p>
          <a:p>
            <a:pPr marL="0" indent="0">
              <a:buNone/>
            </a:pPr>
            <a:endParaRPr lang="en-CA" sz="1600" dirty="0"/>
          </a:p>
          <a:p>
            <a:pPr marL="0" indent="0">
              <a:buNone/>
            </a:pPr>
            <a:endParaRPr lang="en-CA" sz="2000" dirty="0"/>
          </a:p>
          <a:p>
            <a:pPr marL="0" indent="0">
              <a:buNone/>
            </a:pPr>
            <a:endParaRPr lang="en-US" sz="2000" dirty="0"/>
          </a:p>
        </p:txBody>
      </p:sp>
      <p:pic>
        <p:nvPicPr>
          <p:cNvPr id="9" name="Picture 8">
            <a:extLst>
              <a:ext uri="{FF2B5EF4-FFF2-40B4-BE49-F238E27FC236}">
                <a16:creationId xmlns:a16="http://schemas.microsoft.com/office/drawing/2014/main" id="{33E4B38E-A9A3-2C49-A07C-828C81FA5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05880"/>
            <a:ext cx="4572000" cy="4464496"/>
          </a:xfrm>
          <a:prstGeom prst="rect">
            <a:avLst/>
          </a:prstGeom>
        </p:spPr>
      </p:pic>
      <p:sp>
        <p:nvSpPr>
          <p:cNvPr id="10" name="TextBox 9">
            <a:extLst>
              <a:ext uri="{FF2B5EF4-FFF2-40B4-BE49-F238E27FC236}">
                <a16:creationId xmlns:a16="http://schemas.microsoft.com/office/drawing/2014/main" id="{18B68C71-EECD-134F-89FD-6013509BDA37}"/>
              </a:ext>
            </a:extLst>
          </p:cNvPr>
          <p:cNvSpPr txBox="1"/>
          <p:nvPr/>
        </p:nvSpPr>
        <p:spPr>
          <a:xfrm>
            <a:off x="6588224" y="5733256"/>
            <a:ext cx="2232248" cy="246221"/>
          </a:xfrm>
          <a:prstGeom prst="rect">
            <a:avLst/>
          </a:prstGeom>
          <a:noFill/>
        </p:spPr>
        <p:txBody>
          <a:bodyPr wrap="square" rtlCol="0">
            <a:spAutoFit/>
          </a:bodyPr>
          <a:lstStyle/>
          <a:p>
            <a:r>
              <a:rPr lang="en-US" sz="1000" dirty="0">
                <a:hlinkClick r:id="rId4"/>
              </a:rPr>
              <a:t>Source: Pathways to Apprenticeship</a:t>
            </a:r>
            <a:endParaRPr lang="en-US" sz="1000" dirty="0"/>
          </a:p>
        </p:txBody>
      </p:sp>
    </p:spTree>
    <p:extLst>
      <p:ext uri="{BB962C8B-B14F-4D97-AF65-F5344CB8AC3E}">
        <p14:creationId xmlns:p14="http://schemas.microsoft.com/office/powerpoint/2010/main" val="307844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8963F-B78D-614A-B6AA-DFBD2FDD297F}"/>
              </a:ext>
            </a:extLst>
          </p:cNvPr>
          <p:cNvSpPr>
            <a:spLocks noGrp="1"/>
          </p:cNvSpPr>
          <p:nvPr>
            <p:ph type="title"/>
          </p:nvPr>
        </p:nvSpPr>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Specialist High Skills Major</a:t>
            </a:r>
            <a:endParaRPr lang="en-US" dirty="0">
              <a:solidFill>
                <a:schemeClr val="tx1"/>
              </a:solidFill>
            </a:endParaRPr>
          </a:p>
        </p:txBody>
      </p:sp>
      <p:pic>
        <p:nvPicPr>
          <p:cNvPr id="6" name="Picture 5">
            <a:hlinkClick r:id="rId2"/>
            <a:extLst>
              <a:ext uri="{FF2B5EF4-FFF2-40B4-BE49-F238E27FC236}">
                <a16:creationId xmlns:a16="http://schemas.microsoft.com/office/drawing/2014/main" id="{C96F43FB-1859-D845-89C8-F8B010685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273370"/>
            <a:ext cx="7208675" cy="2165569"/>
          </a:xfrm>
          <a:prstGeom prst="rect">
            <a:avLst/>
          </a:prstGeom>
        </p:spPr>
      </p:pic>
      <p:pic>
        <p:nvPicPr>
          <p:cNvPr id="8" name="Picture 7">
            <a:hlinkClick r:id="rId4"/>
            <a:extLst>
              <a:ext uri="{FF2B5EF4-FFF2-40B4-BE49-F238E27FC236}">
                <a16:creationId xmlns:a16="http://schemas.microsoft.com/office/drawing/2014/main" id="{2A98E9CD-B63E-CC4C-9AAF-C6A129911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551" y="5776979"/>
            <a:ext cx="2548632" cy="1081021"/>
          </a:xfrm>
          <a:prstGeom prst="rect">
            <a:avLst/>
          </a:prstGeom>
        </p:spPr>
      </p:pic>
      <p:sp>
        <p:nvSpPr>
          <p:cNvPr id="9" name="TextBox 8">
            <a:extLst>
              <a:ext uri="{FF2B5EF4-FFF2-40B4-BE49-F238E27FC236}">
                <a16:creationId xmlns:a16="http://schemas.microsoft.com/office/drawing/2014/main" id="{FE44AF73-EFA7-5746-9C37-C509FCE3FD13}"/>
              </a:ext>
            </a:extLst>
          </p:cNvPr>
          <p:cNvSpPr txBox="1"/>
          <p:nvPr/>
        </p:nvSpPr>
        <p:spPr>
          <a:xfrm>
            <a:off x="1908175" y="3573016"/>
            <a:ext cx="7056313" cy="2246769"/>
          </a:xfrm>
          <a:prstGeom prst="rect">
            <a:avLst/>
          </a:prstGeom>
          <a:noFill/>
        </p:spPr>
        <p:txBody>
          <a:bodyPr wrap="square" rtlCol="0">
            <a:spAutoFit/>
          </a:bodyPr>
          <a:lstStyle/>
          <a:p>
            <a:r>
              <a:rPr lang="en-US" sz="2000" dirty="0"/>
              <a:t>A SHSM allows students to focus on </a:t>
            </a:r>
            <a:r>
              <a:rPr lang="en-US" sz="2000" b="1" dirty="0">
                <a:highlight>
                  <a:srgbClr val="FFFF00"/>
                </a:highlight>
              </a:rPr>
              <a:t>knowledge</a:t>
            </a:r>
            <a:r>
              <a:rPr lang="en-US" sz="2000" b="1" dirty="0"/>
              <a:t> </a:t>
            </a:r>
            <a:r>
              <a:rPr lang="en-US" sz="2000" dirty="0"/>
              <a:t>and</a:t>
            </a:r>
            <a:r>
              <a:rPr lang="en-US" sz="2000" b="1" dirty="0"/>
              <a:t> </a:t>
            </a:r>
            <a:r>
              <a:rPr lang="en-US" sz="2000" b="1" dirty="0">
                <a:highlight>
                  <a:srgbClr val="FFFF00"/>
                </a:highlight>
              </a:rPr>
              <a:t>skills</a:t>
            </a:r>
            <a:r>
              <a:rPr lang="en-US" sz="2000" b="1" dirty="0"/>
              <a:t> </a:t>
            </a:r>
            <a:r>
              <a:rPr lang="en-US" sz="2000" dirty="0"/>
              <a:t>that are of particular importance in </a:t>
            </a:r>
            <a:r>
              <a:rPr lang="en-US" sz="2000" b="1" dirty="0">
                <a:highlight>
                  <a:srgbClr val="FFFF00"/>
                </a:highlight>
              </a:rPr>
              <a:t>certain economic sectors</a:t>
            </a:r>
            <a:r>
              <a:rPr lang="en-US" sz="2000" dirty="0"/>
              <a:t>, and to obtain certifications recognized in those sectors, as they work towards meeting the requirements for the OSSD</a:t>
            </a:r>
          </a:p>
          <a:p>
            <a:endParaRPr lang="en-US" sz="2000" dirty="0"/>
          </a:p>
          <a:p>
            <a:r>
              <a:rPr lang="en-US" sz="2000" dirty="0"/>
              <a:t>SHSM programs </a:t>
            </a:r>
            <a:r>
              <a:rPr lang="en-US" sz="2000" dirty="0" err="1"/>
              <a:t>honours</a:t>
            </a:r>
            <a:r>
              <a:rPr lang="en-US" sz="2000" dirty="0"/>
              <a:t> all pathway destinations </a:t>
            </a:r>
          </a:p>
        </p:txBody>
      </p:sp>
    </p:spTree>
    <p:extLst>
      <p:ext uri="{BB962C8B-B14F-4D97-AF65-F5344CB8AC3E}">
        <p14:creationId xmlns:p14="http://schemas.microsoft.com/office/powerpoint/2010/main" val="4037479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7A35C-70B9-8A49-9739-02B2CA6A4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476672"/>
            <a:ext cx="6094455" cy="4490651"/>
          </a:xfrm>
          <a:prstGeom prst="rect">
            <a:avLst/>
          </a:prstGeom>
        </p:spPr>
      </p:pic>
    </p:spTree>
    <p:extLst>
      <p:ext uri="{BB962C8B-B14F-4D97-AF65-F5344CB8AC3E}">
        <p14:creationId xmlns:p14="http://schemas.microsoft.com/office/powerpoint/2010/main" val="3264356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Grade 8 Skilled Trades Workshop at St. Mary Catholic Secondary School">
            <a:hlinkClick r:id="" action="ppaction://media"/>
            <a:extLst>
              <a:ext uri="{FF2B5EF4-FFF2-40B4-BE49-F238E27FC236}">
                <a16:creationId xmlns:a16="http://schemas.microsoft.com/office/drawing/2014/main" id="{DFBDF72D-288A-894E-97F6-F7DC5591887F}"/>
              </a:ext>
            </a:extLst>
          </p:cNvPr>
          <p:cNvPicPr>
            <a:picLocks noRot="1" noChangeAspect="1"/>
          </p:cNvPicPr>
          <p:nvPr>
            <a:videoFile r:link="rId1"/>
          </p:nvPr>
        </p:nvPicPr>
        <p:blipFill>
          <a:blip r:embed="rId3"/>
          <a:stretch>
            <a:fillRect/>
          </a:stretch>
        </p:blipFill>
        <p:spPr>
          <a:xfrm>
            <a:off x="1315554" y="1124744"/>
            <a:ext cx="6512892" cy="3679784"/>
          </a:xfrm>
          <a:prstGeom prst="rect">
            <a:avLst/>
          </a:prstGeom>
        </p:spPr>
      </p:pic>
      <p:sp>
        <p:nvSpPr>
          <p:cNvPr id="3" name="TextBox 2">
            <a:extLst>
              <a:ext uri="{FF2B5EF4-FFF2-40B4-BE49-F238E27FC236}">
                <a16:creationId xmlns:a16="http://schemas.microsoft.com/office/drawing/2014/main" id="{AC93F810-21C5-3F4B-9A1B-BB8160FFECDA}"/>
              </a:ext>
            </a:extLst>
          </p:cNvPr>
          <p:cNvSpPr txBox="1"/>
          <p:nvPr/>
        </p:nvSpPr>
        <p:spPr>
          <a:xfrm>
            <a:off x="855545" y="0"/>
            <a:ext cx="7432910" cy="1077218"/>
          </a:xfrm>
          <a:prstGeom prst="rect">
            <a:avLst/>
          </a:prstGeom>
          <a:noFill/>
        </p:spPr>
        <p:txBody>
          <a:bodyPr wrap="square" rtlCol="0">
            <a:spAutoFit/>
          </a:bodyPr>
          <a:lstStyle/>
          <a:p>
            <a:pPr algn="ctr"/>
            <a:br>
              <a:rPr lang="en-CA" sz="2000" dirty="0">
                <a:solidFill>
                  <a:schemeClr val="bg1"/>
                </a:solidFill>
              </a:rPr>
            </a:br>
            <a:r>
              <a:rPr lang="en-CA" sz="2200" dirty="0">
                <a:solidFill>
                  <a:schemeClr val="bg1"/>
                </a:solidFill>
              </a:rPr>
              <a:t>Grade 8 Skilled Trades Workshop at </a:t>
            </a:r>
          </a:p>
          <a:p>
            <a:pPr algn="ctr"/>
            <a:r>
              <a:rPr lang="en-CA" sz="2200" dirty="0">
                <a:solidFill>
                  <a:schemeClr val="bg1"/>
                </a:solidFill>
              </a:rPr>
              <a:t>St. Mary Catholic Secondary School </a:t>
            </a:r>
            <a:r>
              <a:rPr lang="en-CA" sz="1000" dirty="0">
                <a:solidFill>
                  <a:schemeClr val="bg1"/>
                </a:solidFill>
              </a:rPr>
              <a:t>(2021)</a:t>
            </a:r>
          </a:p>
        </p:txBody>
      </p:sp>
    </p:spTree>
    <p:extLst>
      <p:ext uri="{BB962C8B-B14F-4D97-AF65-F5344CB8AC3E}">
        <p14:creationId xmlns:p14="http://schemas.microsoft.com/office/powerpoint/2010/main" val="99733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Futura LT Book"/>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Futura LT Book"/>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7500</TotalTime>
  <Words>669</Words>
  <Application>Microsoft Macintosh PowerPoint</Application>
  <PresentationFormat>On-screen Show (4:3)</PresentationFormat>
  <Paragraphs>76</Paragraphs>
  <Slides>27</Slides>
  <Notes>0</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Futura LT Book</vt:lpstr>
      <vt:lpstr>Futura Medium</vt:lpstr>
      <vt:lpstr>template</vt:lpstr>
      <vt:lpstr>Custom Design</vt:lpstr>
      <vt:lpstr>Exploring a Skilled Trades Pathway in High School </vt:lpstr>
      <vt:lpstr>PowerPoint Presentation</vt:lpstr>
      <vt:lpstr>PowerPoint Presentation</vt:lpstr>
      <vt:lpstr>PowerPoint Presentation</vt:lpstr>
      <vt:lpstr>PowerPoint Presentation</vt:lpstr>
      <vt:lpstr>St. Mary C.S.S. Courses </vt:lpstr>
      <vt:lpstr>Specialist High Skills Major</vt:lpstr>
      <vt:lpstr>PowerPoint Presentation</vt:lpstr>
      <vt:lpstr>PowerPoint Presentation</vt:lpstr>
      <vt:lpstr>St. Mary Technological Education Courses: Construction &amp; Industrial Power</vt:lpstr>
      <vt:lpstr>St. Mary Technological Education Courses: Construction &amp; Industrial Power</vt:lpstr>
      <vt:lpstr>PowerPoint Presentation</vt:lpstr>
      <vt:lpstr>St. Mary Technological Education Courses: Motive Power (Automotive Service)</vt:lpstr>
      <vt:lpstr>St. Mary Technological Education Courses: Motive Power (Automotive Service)</vt:lpstr>
      <vt:lpstr>St. Mary Technological Education Courses: Green Industries - Service Courses</vt:lpstr>
      <vt:lpstr>St. Mary Social Sciences/Humanities Courses: Food &amp; Nutrition - Service Sector </vt:lpstr>
      <vt:lpstr>St. Mary Social Sciences/Humanities Courses: Food &amp; Nutrition - Service Sector </vt:lpstr>
      <vt:lpstr>St. Mary Social Sciences/Humanities Courses: Working with Children – Service Sector</vt:lpstr>
      <vt:lpstr>St. Mary Social Sciences/Humanities Courses: Working with Children – Service Sector</vt:lpstr>
      <vt:lpstr>St. Mary Cooperative Education</vt:lpstr>
      <vt:lpstr>Ontario Youth Apprenticeship Program</vt:lpstr>
      <vt:lpstr>PowerPoint Presentation</vt:lpstr>
      <vt:lpstr>The Apprenticeship Pathway</vt:lpstr>
      <vt:lpstr>OYAP &amp; Apprenticeship </vt:lpstr>
      <vt:lpstr>Canadian Apprenticeship Forum: Apprenticeship 101</vt:lpstr>
      <vt:lpstr>PowerPoint Presentation</vt:lpstr>
      <vt:lpstr>Skilled Trades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c:creator>
  <cp:lastModifiedBy>Melissa Wilson Clark</cp:lastModifiedBy>
  <cp:revision>17</cp:revision>
  <dcterms:created xsi:type="dcterms:W3CDTF">2013-11-25T07:56:59Z</dcterms:created>
  <dcterms:modified xsi:type="dcterms:W3CDTF">2022-02-16T13:40:41Z</dcterms:modified>
</cp:coreProperties>
</file>